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27" r:id="rId2"/>
    <p:sldId id="557" r:id="rId3"/>
    <p:sldId id="559" r:id="rId4"/>
    <p:sldId id="562" r:id="rId5"/>
    <p:sldId id="577" r:id="rId6"/>
    <p:sldId id="494" r:id="rId7"/>
    <p:sldId id="279" r:id="rId8"/>
    <p:sldId id="286" r:id="rId9"/>
    <p:sldId id="281" r:id="rId10"/>
    <p:sldId id="477" r:id="rId11"/>
    <p:sldId id="495" r:id="rId12"/>
    <p:sldId id="481" r:id="rId13"/>
    <p:sldId id="496" r:id="rId14"/>
    <p:sldId id="289" r:id="rId15"/>
    <p:sldId id="257" r:id="rId16"/>
    <p:sldId id="262" r:id="rId17"/>
    <p:sldId id="263" r:id="rId18"/>
    <p:sldId id="264" r:id="rId19"/>
    <p:sldId id="265" r:id="rId20"/>
    <p:sldId id="482" r:id="rId2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164"/>
    <a:srgbClr val="001848"/>
    <a:srgbClr val="000E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6426F1-1609-4AAE-A74E-6C2E1D82BCED}" type="datetimeFigureOut">
              <a:rPr lang="pl-PL" smtClean="0"/>
              <a:t>13.06.2021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60BC49-0051-4CC0-A028-B648766C2E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8554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87312-C4B0-5042-88FE-92D7008C2F3E}" type="slidenum">
              <a:rPr lang="pl-PL" smtClean="0"/>
              <a:pPr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35693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ＭＳ Ｐゴシック" charset="-128"/>
              </a:defRPr>
            </a:lvl9pPr>
          </a:lstStyle>
          <a:p>
            <a:fld id="{143CA44C-A6DC-FF43-98BF-EA5901C05046}" type="slidenum">
              <a:rPr lang="en-US" altLang="pl-PL">
                <a:solidFill>
                  <a:prstClr val="black"/>
                </a:solidFill>
                <a:latin typeface="Calibri" charset="0"/>
              </a:rPr>
              <a:pPr/>
              <a:t>12</a:t>
            </a:fld>
            <a:endParaRPr lang="en-US" altLang="pl-PL">
              <a:solidFill>
                <a:prstClr val="black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730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6BB795D-8D29-49DA-95E5-731112239A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2C2E39-BC7C-4623-99B5-7F9E640F4F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450E245-A54C-4AE9-A7FD-C986A0081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57891-70A6-4DCB-97D5-65EBA4E7252B}" type="datetimeFigureOut">
              <a:rPr lang="pl-PL" smtClean="0"/>
              <a:t>12.06.2021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AEDD264-9562-48EA-949C-F6FE4C666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E581D56-55E6-4661-8D91-7A9AD2B27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D8FEC-683A-4DCB-BF2D-A166622BE98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46886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B4C9828-C06F-4703-A3D8-A7DA3C919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E1CC05F6-5684-4C0F-AB02-779521DA50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6C64836-54C5-4075-8275-F2898CDA0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57891-70A6-4DCB-97D5-65EBA4E7252B}" type="datetimeFigureOut">
              <a:rPr lang="pl-PL" smtClean="0"/>
              <a:t>12.06.2021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C16269E-7DE1-47AF-AA69-A50674313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413B8CC-315D-4258-AA8D-015EB176B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D8FEC-683A-4DCB-BF2D-A166622BE98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3201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CA1FE416-625C-4DA5-940B-8DEDD74D59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F2E8DFD1-80EC-4D5C-9045-D24965FEE5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4530363-39A7-4808-859E-DCC15796D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57891-70A6-4DCB-97D5-65EBA4E7252B}" type="datetimeFigureOut">
              <a:rPr lang="pl-PL" smtClean="0"/>
              <a:t>12.06.2021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8F24621-7777-41EC-9F2B-223E6EEF3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0B68211-019B-4984-9C6B-9B65082D6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D8FEC-683A-4DCB-BF2D-A166622BE98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148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Numer slajdu"/>
          <p:cNvSpPr txBox="1">
            <a:spLocks noGrp="1"/>
          </p:cNvSpPr>
          <p:nvPr>
            <p:ph type="sldNum" sz="quarter" idx="2"/>
          </p:nvPr>
        </p:nvSpPr>
        <p:spPr>
          <a:xfrm>
            <a:off x="5977052" y="6536531"/>
            <a:ext cx="233135" cy="238836"/>
          </a:xfrm>
          <a:prstGeom prst="rect">
            <a:avLst/>
          </a:prstGeom>
        </p:spPr>
        <p:txBody>
          <a:bodyPr lIns="71437" tIns="71437" rIns="71437" bIns="71437"/>
          <a:lstStyle>
            <a:lvl1pPr algn="ctr" defTabSz="410766">
              <a:defRPr sz="1100">
                <a:solidFill>
                  <a:srgbClr val="FFFFFF"/>
                </a:solidFill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9446470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2F9ED3B-3FE8-40E1-A127-55619249E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F67E634-DE22-4FCC-99D8-C636616543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C6047A8-8F01-42DB-A43E-6401354D8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57891-70A6-4DCB-97D5-65EBA4E7252B}" type="datetimeFigureOut">
              <a:rPr lang="pl-PL" smtClean="0"/>
              <a:t>12.06.2021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486C7C4-0088-400F-B49C-F585166FA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FD07F13-3004-4FB3-8B6A-94F29A19C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D8FEC-683A-4DCB-BF2D-A166622BE98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389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C5F0552-A597-4AFC-BCDA-AE7B23BEB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1B42B73-7C0C-41BB-B733-668809706A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350706B-C1B4-44E9-9262-14236C84A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57891-70A6-4DCB-97D5-65EBA4E7252B}" type="datetimeFigureOut">
              <a:rPr lang="pl-PL" smtClean="0"/>
              <a:t>12.06.2021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56E8A9C-DCB1-4252-BF81-A18A07B31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EC3A557-7C2E-47E3-83D1-A4330808F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D8FEC-683A-4DCB-BF2D-A166622BE98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1826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6F27624-FA8B-4EB1-8E5E-547C64C9E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E5BB147-70B6-4035-B8C3-3D410C7A08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7AB2DC0-9EDE-4E93-9E3F-54F3537598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FECE7B45-9D4D-4A62-B50B-C09665904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57891-70A6-4DCB-97D5-65EBA4E7252B}" type="datetimeFigureOut">
              <a:rPr lang="pl-PL" smtClean="0"/>
              <a:t>12.06.2021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96D003C-2E10-4916-83A0-0424A7625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63706510-5543-4B69-B2F9-2456A54AD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D8FEC-683A-4DCB-BF2D-A166622BE98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19216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9E21EA8-DDAE-4AED-B9DB-D270E4D99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4FDC765-07E6-4CD1-8D30-F0725F4E81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7999904-3447-4361-80E6-5B42EEC010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47274409-F7D8-4778-8359-1A1D2AE072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740C10E-7F0C-4A6D-BAE4-177775E3F5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275B4EFE-9ABF-4226-A70B-BA06F777A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57891-70A6-4DCB-97D5-65EBA4E7252B}" type="datetimeFigureOut">
              <a:rPr lang="pl-PL" smtClean="0"/>
              <a:t>12.06.2021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96CF00A2-61E2-451B-A8C3-73D2C694F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AA288B2F-1B3D-4BD1-879E-5847B0AF6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D8FEC-683A-4DCB-BF2D-A166622BE98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65211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8101E44-8F08-4A0F-A21C-4A48A7C4F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7272BA59-E943-4568-8F9E-662B28B41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57891-70A6-4DCB-97D5-65EBA4E7252B}" type="datetimeFigureOut">
              <a:rPr lang="pl-PL" smtClean="0"/>
              <a:t>12.06.2021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A51A73F1-4845-4D23-A39F-DF405DBCB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837888D-A71C-4603-850F-FB276174F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D8FEC-683A-4DCB-BF2D-A166622BE98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01002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3D847B52-07A2-43C7-BABB-FF4B10910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57891-70A6-4DCB-97D5-65EBA4E7252B}" type="datetimeFigureOut">
              <a:rPr lang="pl-PL" smtClean="0"/>
              <a:t>12.06.2021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2E0758DB-476D-471B-93B6-5FE264E0D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4D50275-6FC6-4C2F-A4FA-D22B7659D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D8FEC-683A-4DCB-BF2D-A166622BE98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6242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4469B24-A2C5-4F68-85A8-284B25D6D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53681ED-43F4-420E-9105-CAF5F924C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3A0F09F-99B6-4911-84B0-782DC7A692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15003FE2-08E4-4D34-94BF-C64E0FAC7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57891-70A6-4DCB-97D5-65EBA4E7252B}" type="datetimeFigureOut">
              <a:rPr lang="pl-PL" smtClean="0"/>
              <a:t>12.06.2021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C644D4F-05F2-43E7-B58C-33E6E2310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EA0FAD4-903C-45CD-AA5C-FE8CF3846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D8FEC-683A-4DCB-BF2D-A166622BE98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36336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9981138-236D-4027-AB05-8AE55A5CD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1BCE5FB7-1B0F-4B72-8456-3E0E8D1B9F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6CB2438-2FBA-40C8-B18F-DC5070430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FB62499A-54DB-482A-AB4C-318067EA5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57891-70A6-4DCB-97D5-65EBA4E7252B}" type="datetimeFigureOut">
              <a:rPr lang="pl-PL" smtClean="0"/>
              <a:t>12.06.2021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BCB2453-DB0F-44C9-B0D3-F4E0A29B2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C6F25DD-8708-48E0-BB03-1D72DC612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D8FEC-683A-4DCB-BF2D-A166622BE98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4793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E462B28B-2E67-4B9B-9ED2-2B0B9FE4F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051E845-BB28-43A7-8D65-0E5BD5ABCE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0531074-ED85-4934-B6D7-65D34D8CFC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57891-70A6-4DCB-97D5-65EBA4E7252B}" type="datetimeFigureOut">
              <a:rPr lang="pl-PL" smtClean="0"/>
              <a:t>12.06.2021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B3F5E67-3157-44B0-BE59-A329606B06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08D9618-DFC7-4DD4-B596-6F5CA798C6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D8FEC-683A-4DCB-BF2D-A166622BE98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3996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pole tekstowe 1"/>
          <p:cNvSpPr txBox="1">
            <a:spLocks noChangeArrowheads="1"/>
          </p:cNvSpPr>
          <p:nvPr/>
        </p:nvSpPr>
        <p:spPr bwMode="auto">
          <a:xfrm>
            <a:off x="0" y="1739472"/>
            <a:ext cx="12008654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36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Skrining</a:t>
            </a:r>
            <a:r>
              <a:rPr lang="pl-PL" sz="3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raka płuca w Polsce </a:t>
            </a:r>
            <a:br>
              <a:rPr lang="pl-PL" sz="3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pl-PL" sz="3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(MZ WWRP POWER)</a:t>
            </a:r>
            <a:br>
              <a:rPr lang="pl-PL" sz="30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</a:br>
            <a:endParaRPr lang="pl-PL" sz="30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938168" y="3864574"/>
            <a:ext cx="10510881" cy="1415772"/>
          </a:xfrm>
          <a:prstGeom prst="rect">
            <a:avLst/>
          </a:prstGeom>
          <a:noFill/>
          <a:ln w="3810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5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Mariusz Adamek</a:t>
            </a:r>
          </a:p>
          <a:p>
            <a:pPr algn="ctr"/>
            <a:endParaRPr lang="pl-PL" sz="25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pl-PL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Katedra i Klinika Chirurgii Klatki Piersiowej</a:t>
            </a:r>
            <a:r>
              <a:rPr lang="pl-PL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Śląski Uniwersytet Medyczny</a:t>
            </a:r>
          </a:p>
          <a:p>
            <a:pPr algn="ctr"/>
            <a:r>
              <a:rPr lang="pl-PL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 Zakład Radiologii</a:t>
            </a:r>
            <a:r>
              <a:rPr lang="pl-PL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Gdański Uniwersytet Medyczny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62C75AD3-AC20-4E44-B6B2-B9C60237E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2403" y="155581"/>
            <a:ext cx="7247194" cy="1120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662"/>
    </mc:Choice>
    <mc:Fallback xmlns="">
      <p:transition spd="slow" advTm="31662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>
                <a:solidFill>
                  <a:srgbClr val="00B0F0"/>
                </a:solidFill>
              </a:rPr>
              <a:t>LDCT screening in Poland</a:t>
            </a:r>
          </a:p>
        </p:txBody>
      </p:sp>
      <p:sp>
        <p:nvSpPr>
          <p:cNvPr id="8" name="Symbol zastępczy zawartości 7"/>
          <p:cNvSpPr>
            <a:spLocks noGrp="1"/>
          </p:cNvSpPr>
          <p:nvPr>
            <p:ph sz="half" idx="2"/>
          </p:nvPr>
        </p:nvSpPr>
        <p:spPr>
          <a:xfrm>
            <a:off x="5431536" y="1825625"/>
            <a:ext cx="5922264" cy="4351338"/>
          </a:xfrm>
        </p:spPr>
        <p:txBody>
          <a:bodyPr/>
          <a:lstStyle/>
          <a:p>
            <a:r>
              <a:rPr lang="pl-PL" b="1" dirty="0">
                <a:solidFill>
                  <a:srgbClr val="FFC000"/>
                </a:solidFill>
              </a:rPr>
              <a:t>6</a:t>
            </a:r>
            <a:r>
              <a:rPr lang="pl-PL" dirty="0">
                <a:solidFill>
                  <a:schemeClr val="bg1"/>
                </a:solidFill>
              </a:rPr>
              <a:t> </a:t>
            </a:r>
            <a:r>
              <a:rPr lang="pl-PL" dirty="0" err="1">
                <a:solidFill>
                  <a:schemeClr val="bg1"/>
                </a:solidFill>
              </a:rPr>
              <a:t>macroregions</a:t>
            </a:r>
            <a:endParaRPr lang="pl-PL" dirty="0">
              <a:solidFill>
                <a:schemeClr val="bg1"/>
              </a:solidFill>
            </a:endParaRPr>
          </a:p>
          <a:p>
            <a:r>
              <a:rPr lang="pl-PL" dirty="0">
                <a:solidFill>
                  <a:schemeClr val="bg1"/>
                </a:solidFill>
              </a:rPr>
              <a:t>Total: </a:t>
            </a:r>
            <a:r>
              <a:rPr lang="pl-PL" b="1" dirty="0">
                <a:solidFill>
                  <a:srgbClr val="FFC000"/>
                </a:solidFill>
              </a:rPr>
              <a:t>55 000 LDCT / 15 000 </a:t>
            </a:r>
            <a:r>
              <a:rPr lang="pl-PL" dirty="0">
                <a:solidFill>
                  <a:schemeClr val="bg1"/>
                </a:solidFill>
              </a:rPr>
              <a:t>s</a:t>
            </a:r>
            <a:r>
              <a:rPr lang="en-GB" dirty="0">
                <a:solidFill>
                  <a:schemeClr val="bg1"/>
                </a:solidFill>
              </a:rPr>
              <a:t>c</a:t>
            </a:r>
            <a:r>
              <a:rPr lang="pl-PL" dirty="0" err="1">
                <a:solidFill>
                  <a:schemeClr val="bg1"/>
                </a:solidFill>
              </a:rPr>
              <a:t>reenees</a:t>
            </a:r>
            <a:endParaRPr lang="pl-PL" dirty="0">
              <a:solidFill>
                <a:schemeClr val="bg1"/>
              </a:solidFill>
            </a:endParaRPr>
          </a:p>
          <a:p>
            <a:r>
              <a:rPr lang="pl-PL" dirty="0" err="1">
                <a:solidFill>
                  <a:schemeClr val="bg1"/>
                </a:solidFill>
              </a:rPr>
              <a:t>Duration</a:t>
            </a:r>
            <a:r>
              <a:rPr lang="pl-PL" dirty="0">
                <a:solidFill>
                  <a:schemeClr val="bg1"/>
                </a:solidFill>
              </a:rPr>
              <a:t>: 3 </a:t>
            </a:r>
            <a:r>
              <a:rPr lang="pl-PL" dirty="0" err="1">
                <a:solidFill>
                  <a:schemeClr val="bg1"/>
                </a:solidFill>
              </a:rPr>
              <a:t>years</a:t>
            </a:r>
            <a:endParaRPr lang="pl-PL" dirty="0">
              <a:solidFill>
                <a:schemeClr val="bg1"/>
              </a:solidFill>
            </a:endParaRPr>
          </a:p>
          <a:p>
            <a:r>
              <a:rPr lang="pl-PL" dirty="0" err="1">
                <a:solidFill>
                  <a:schemeClr val="bg1"/>
                </a:solidFill>
              </a:rPr>
              <a:t>additional</a:t>
            </a:r>
            <a:r>
              <a:rPr lang="pl-PL" dirty="0">
                <a:solidFill>
                  <a:schemeClr val="bg1"/>
                </a:solidFill>
              </a:rPr>
              <a:t> </a:t>
            </a:r>
            <a:r>
              <a:rPr lang="pl-PL" dirty="0" err="1">
                <a:solidFill>
                  <a:schemeClr val="bg1"/>
                </a:solidFill>
              </a:rPr>
              <a:t>funds</a:t>
            </a:r>
            <a:r>
              <a:rPr lang="pl-PL" dirty="0">
                <a:solidFill>
                  <a:schemeClr val="bg1"/>
                </a:solidFill>
              </a:rPr>
              <a:t> </a:t>
            </a:r>
            <a:r>
              <a:rPr lang="pl-PL" dirty="0" err="1">
                <a:solidFill>
                  <a:schemeClr val="bg1"/>
                </a:solidFill>
              </a:rPr>
              <a:t>expected</a:t>
            </a:r>
            <a:endParaRPr lang="pl-PL" dirty="0">
              <a:solidFill>
                <a:schemeClr val="bg1"/>
              </a:solidFill>
            </a:endParaRPr>
          </a:p>
          <a:p>
            <a:endParaRPr lang="pl-PL" dirty="0">
              <a:solidFill>
                <a:schemeClr val="bg1"/>
              </a:solidFill>
            </a:endParaRPr>
          </a:p>
          <a:p>
            <a:r>
              <a:rPr lang="pl-PL" dirty="0" err="1">
                <a:solidFill>
                  <a:schemeClr val="bg1"/>
                </a:solidFill>
              </a:rPr>
              <a:t>cooperation</a:t>
            </a:r>
            <a:r>
              <a:rPr lang="pl-PL" dirty="0">
                <a:solidFill>
                  <a:schemeClr val="bg1"/>
                </a:solidFill>
              </a:rPr>
              <a:t> with 40 family </a:t>
            </a:r>
            <a:r>
              <a:rPr lang="pl-PL" dirty="0" err="1">
                <a:solidFill>
                  <a:schemeClr val="bg1"/>
                </a:solidFill>
              </a:rPr>
              <a:t>doctors</a:t>
            </a:r>
            <a:r>
              <a:rPr lang="pl-PL" dirty="0">
                <a:solidFill>
                  <a:schemeClr val="bg1"/>
                </a:solidFill>
              </a:rPr>
              <a:t> </a:t>
            </a:r>
            <a:r>
              <a:rPr lang="pl-PL" dirty="0" err="1">
                <a:solidFill>
                  <a:schemeClr val="bg1"/>
                </a:solidFill>
              </a:rPr>
              <a:t>expected</a:t>
            </a:r>
            <a:r>
              <a:rPr lang="pl-PL" dirty="0">
                <a:solidFill>
                  <a:schemeClr val="bg1"/>
                </a:solidFill>
              </a:rPr>
              <a:t> per region</a:t>
            </a:r>
          </a:p>
        </p:txBody>
      </p:sp>
      <p:pic>
        <p:nvPicPr>
          <p:cNvPr id="9" name="Symbol zastępczy zawartości 3" descr="POLSKA_NUTS1.pn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983" b="-8983"/>
          <a:stretch>
            <a:fillRect/>
          </a:stretch>
        </p:blipFill>
        <p:spPr>
          <a:xfrm>
            <a:off x="838200" y="1825625"/>
            <a:ext cx="4255008" cy="4351338"/>
          </a:xfrm>
        </p:spPr>
      </p:pic>
    </p:spTree>
    <p:extLst>
      <p:ext uri="{BB962C8B-B14F-4D97-AF65-F5344CB8AC3E}">
        <p14:creationId xmlns:p14="http://schemas.microsoft.com/office/powerpoint/2010/main" val="1187397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Automated initial SPN detection by AI…"/>
          <p:cNvSpPr txBox="1"/>
          <p:nvPr/>
        </p:nvSpPr>
        <p:spPr>
          <a:xfrm>
            <a:off x="487306" y="3281813"/>
            <a:ext cx="3984567" cy="2738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marL="381992" indent="-381992">
              <a:lnSpc>
                <a:spcPct val="90000"/>
              </a:lnSpc>
              <a:buSzPct val="145000"/>
              <a:buChar char="•"/>
              <a:defRPr sz="5500" b="0"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pPr>
            <a:r>
              <a:rPr sz="2750" dirty="0">
                <a:solidFill>
                  <a:schemeClr val="bg1"/>
                </a:solidFill>
              </a:rPr>
              <a:t>Automated initial SPN detection by AI</a:t>
            </a:r>
            <a:br>
              <a:rPr sz="2750" dirty="0">
                <a:solidFill>
                  <a:schemeClr val="bg1"/>
                </a:solidFill>
              </a:rPr>
            </a:br>
            <a:endParaRPr sz="2750" dirty="0">
              <a:solidFill>
                <a:schemeClr val="bg1"/>
              </a:solidFill>
            </a:endParaRPr>
          </a:p>
          <a:p>
            <a:pPr marL="381992" indent="-381992">
              <a:lnSpc>
                <a:spcPct val="90000"/>
              </a:lnSpc>
              <a:buSzPct val="145000"/>
              <a:buChar char="•"/>
              <a:defRPr sz="5500" b="0"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pPr>
            <a:r>
              <a:rPr sz="2750" dirty="0">
                <a:solidFill>
                  <a:schemeClr val="bg1"/>
                </a:solidFill>
              </a:rPr>
              <a:t>Initial quantification and classification of lesions (vol, mass, diameter, MDT</a:t>
            </a:r>
            <a:r>
              <a:rPr sz="2750" dirty="0"/>
              <a:t>) </a:t>
            </a:r>
          </a:p>
        </p:txBody>
      </p:sp>
      <p:pic>
        <p:nvPicPr>
          <p:cNvPr id="527" name="Obrazek" descr="Obrazek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6561" y="3217563"/>
            <a:ext cx="7366076" cy="3607638"/>
          </a:xfrm>
          <a:prstGeom prst="rect">
            <a:avLst/>
          </a:prstGeom>
          <a:ln w="12700">
            <a:miter lim="400000"/>
          </a:ln>
        </p:spPr>
      </p:pic>
      <p:pic>
        <p:nvPicPr>
          <p:cNvPr id="528" name="Obrazek" descr="Obrazek"/>
          <p:cNvPicPr>
            <a:picLocks noChangeAspect="1"/>
          </p:cNvPicPr>
          <p:nvPr/>
        </p:nvPicPr>
        <p:blipFill>
          <a:blip r:embed="rId3"/>
          <a:srcRect t="8231"/>
          <a:stretch>
            <a:fillRect/>
          </a:stretch>
        </p:blipFill>
        <p:spPr>
          <a:xfrm>
            <a:off x="6449045" y="1313557"/>
            <a:ext cx="5394824" cy="1594867"/>
          </a:xfrm>
          <a:prstGeom prst="rect">
            <a:avLst/>
          </a:prstGeom>
          <a:ln w="12700">
            <a:miter lim="400000"/>
          </a:ln>
        </p:spPr>
      </p:pic>
      <p:pic>
        <p:nvPicPr>
          <p:cNvPr id="529" name="Obrazek" descr="Obrazek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9026" y="1313557"/>
            <a:ext cx="1805274" cy="1594843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ytuł 7">
            <a:extLst>
              <a:ext uri="{FF2B5EF4-FFF2-40B4-BE49-F238E27FC236}">
                <a16:creationId xmlns:a16="http://schemas.microsoft.com/office/drawing/2014/main" id="{B1A921A5-8C60-4B41-B85F-6983E7B71AA5}"/>
              </a:ext>
            </a:extLst>
          </p:cNvPr>
          <p:cNvSpPr txBox="1">
            <a:spLocks/>
          </p:cNvSpPr>
          <p:nvPr/>
        </p:nvSpPr>
        <p:spPr>
          <a:xfrm>
            <a:off x="228600" y="98293"/>
            <a:ext cx="10553831" cy="7778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dirty="0">
                <a:solidFill>
                  <a:srgbClr val="FFFD78"/>
                </a:solidFill>
              </a:rPr>
              <a:t>Automatyczna ocena SPN – </a:t>
            </a:r>
            <a:r>
              <a:rPr lang="pl-PL" sz="3600" dirty="0" err="1">
                <a:solidFill>
                  <a:srgbClr val="FFFD78"/>
                </a:solidFill>
              </a:rPr>
              <a:t>pre-processimg</a:t>
            </a:r>
            <a:endParaRPr lang="pl-PL" sz="3600" dirty="0">
              <a:solidFill>
                <a:srgbClr val="FFFD78"/>
              </a:solidFill>
            </a:endParaRP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1050925" y="17463"/>
            <a:ext cx="10515600" cy="1325563"/>
          </a:xfrm>
        </p:spPr>
        <p:txBody>
          <a:bodyPr/>
          <a:lstStyle/>
          <a:p>
            <a:pPr algn="ctr"/>
            <a:r>
              <a:rPr lang="pl-PL" sz="4000" dirty="0">
                <a:solidFill>
                  <a:srgbClr val="FFFD78"/>
                </a:solidFill>
              </a:rPr>
              <a:t>Automatyczna analiza</a:t>
            </a:r>
            <a:r>
              <a:rPr lang="pl-PL" altLang="pl-PL" sz="4000" dirty="0">
                <a:solidFill>
                  <a:srgbClr val="FFFD78"/>
                </a:solidFill>
              </a:rPr>
              <a:t> rozedmy w badaniu TK</a:t>
            </a:r>
            <a:endParaRPr lang="en-US" altLang="pl-PL" sz="4000" dirty="0">
              <a:solidFill>
                <a:srgbClr val="FFFD78"/>
              </a:solidFill>
            </a:endParaRPr>
          </a:p>
        </p:txBody>
      </p:sp>
      <p:pic>
        <p:nvPicPr>
          <p:cNvPr id="21506" name="Picture 2" descr="c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725" y="1036078"/>
            <a:ext cx="4597400" cy="4323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Box 5"/>
          <p:cNvSpPr txBox="1">
            <a:spLocks noChangeArrowheads="1"/>
          </p:cNvSpPr>
          <p:nvPr/>
        </p:nvSpPr>
        <p:spPr bwMode="auto">
          <a:xfrm>
            <a:off x="1714501" y="1228726"/>
            <a:ext cx="4168775" cy="3816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orbel" charset="0"/>
                <a:ea typeface="ＭＳ Ｐゴシック" charset="-128"/>
              </a:defRPr>
            </a:lvl1pPr>
            <a:lvl2pPr marL="742950" indent="-285750">
              <a:lnSpc>
                <a:spcPct val="150000"/>
              </a:lnSpc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orbel" charset="0"/>
                <a:ea typeface="ＭＳ Ｐゴシック" charset="-128"/>
              </a:defRPr>
            </a:lvl2pPr>
            <a:lvl3pPr marL="1143000" indent="-228600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orbel" charset="0"/>
                <a:ea typeface="ＭＳ Ｐゴシック" charset="-128"/>
              </a:defRPr>
            </a:lvl3pPr>
            <a:lvl4pPr marL="1600200" indent="-228600">
              <a:lnSpc>
                <a:spcPct val="150000"/>
              </a:lnSpc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orbel" charset="0"/>
                <a:ea typeface="ＭＳ Ｐゴシック" charset="-128"/>
              </a:defRPr>
            </a:lvl4pPr>
            <a:lvl5pPr marL="2057400" indent="-228600">
              <a:lnSpc>
                <a:spcPct val="150000"/>
              </a:lnSpc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orbe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rbe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rbe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rbe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rbel" charset="0"/>
                <a:ea typeface="ＭＳ Ｐゴシック" charset="-128"/>
              </a:defRPr>
            </a:lvl9pPr>
          </a:lstStyle>
          <a:p>
            <a:pPr fontAlgn="base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altLang="pl-PL" sz="1800" dirty="0">
                <a:solidFill>
                  <a:prstClr val="white"/>
                </a:solidFill>
                <a:latin typeface="+mj-lt"/>
              </a:rPr>
              <a:t>S</a:t>
            </a:r>
            <a:r>
              <a:rPr lang="pl-PL" altLang="pl-PL" sz="1800" dirty="0" err="1">
                <a:solidFill>
                  <a:prstClr val="white"/>
                </a:solidFill>
                <a:latin typeface="+mj-lt"/>
              </a:rPr>
              <a:t>egmentacja</a:t>
            </a:r>
            <a:r>
              <a:rPr lang="pl-PL" altLang="pl-PL" sz="1800" dirty="0">
                <a:solidFill>
                  <a:prstClr val="white"/>
                </a:solidFill>
                <a:latin typeface="+mj-lt"/>
              </a:rPr>
              <a:t> płuc na: tchawicę, płaty płuca lewego i prawego </a:t>
            </a:r>
          </a:p>
          <a:p>
            <a:pPr fontAlgn="base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altLang="pl-PL" sz="1800" dirty="0" err="1">
                <a:solidFill>
                  <a:prstClr val="white"/>
                </a:solidFill>
                <a:latin typeface="+mj-lt"/>
              </a:rPr>
              <a:t>Płynne</a:t>
            </a:r>
            <a:r>
              <a:rPr lang="en-US" altLang="pl-PL" sz="1800" dirty="0">
                <a:solidFill>
                  <a:prstClr val="white"/>
                </a:solidFill>
                <a:latin typeface="+mj-lt"/>
              </a:rPr>
              <a:t> </a:t>
            </a:r>
            <a:r>
              <a:rPr lang="en-US" altLang="pl-PL" sz="1800" dirty="0" err="1">
                <a:solidFill>
                  <a:prstClr val="white"/>
                </a:solidFill>
                <a:latin typeface="+mj-lt"/>
              </a:rPr>
              <a:t>definiowanie</a:t>
            </a:r>
            <a:r>
              <a:rPr lang="en-US" altLang="pl-PL" sz="1800" dirty="0">
                <a:solidFill>
                  <a:prstClr val="white"/>
                </a:solidFill>
                <a:latin typeface="+mj-lt"/>
              </a:rPr>
              <a:t> </a:t>
            </a:r>
            <a:r>
              <a:rPr lang="en-US" altLang="pl-PL" sz="1800" dirty="0" err="1">
                <a:solidFill>
                  <a:prstClr val="white"/>
                </a:solidFill>
                <a:latin typeface="+mj-lt"/>
              </a:rPr>
              <a:t>zakresu</a:t>
            </a:r>
            <a:r>
              <a:rPr lang="en-US" altLang="pl-PL" sz="1800" dirty="0">
                <a:solidFill>
                  <a:prstClr val="white"/>
                </a:solidFill>
                <a:latin typeface="+mj-lt"/>
              </a:rPr>
              <a:t> </a:t>
            </a:r>
            <a:r>
              <a:rPr lang="en-US" altLang="pl-PL" sz="1800" dirty="0" err="1">
                <a:solidFill>
                  <a:prstClr val="white"/>
                </a:solidFill>
                <a:latin typeface="+mj-lt"/>
              </a:rPr>
              <a:t>wartości</a:t>
            </a:r>
            <a:r>
              <a:rPr lang="en-US" altLang="pl-PL" sz="1800" dirty="0">
                <a:solidFill>
                  <a:prstClr val="white"/>
                </a:solidFill>
                <a:latin typeface="+mj-lt"/>
              </a:rPr>
              <a:t> </a:t>
            </a:r>
            <a:r>
              <a:rPr lang="en-US" altLang="pl-PL" sz="1800" dirty="0" err="1">
                <a:solidFill>
                  <a:prstClr val="white"/>
                </a:solidFill>
                <a:latin typeface="+mj-lt"/>
              </a:rPr>
              <a:t>gęstości</a:t>
            </a:r>
            <a:r>
              <a:rPr lang="en-US" altLang="pl-PL" sz="1800" dirty="0">
                <a:solidFill>
                  <a:prstClr val="white"/>
                </a:solidFill>
                <a:latin typeface="+mj-lt"/>
              </a:rPr>
              <a:t> (</a:t>
            </a:r>
            <a:r>
              <a:rPr lang="en-US" altLang="pl-PL" sz="1800" dirty="0" err="1">
                <a:solidFill>
                  <a:prstClr val="white"/>
                </a:solidFill>
                <a:latin typeface="+mj-lt"/>
              </a:rPr>
              <a:t>j.H</a:t>
            </a:r>
            <a:r>
              <a:rPr lang="en-US" altLang="pl-PL" sz="1800" dirty="0">
                <a:solidFill>
                  <a:prstClr val="white"/>
                </a:solidFill>
                <a:latin typeface="+mj-lt"/>
              </a:rPr>
              <a:t>) </a:t>
            </a:r>
            <a:r>
              <a:rPr lang="en-US" altLang="pl-PL" sz="1800" dirty="0" err="1">
                <a:solidFill>
                  <a:prstClr val="white"/>
                </a:solidFill>
                <a:latin typeface="+mj-lt"/>
              </a:rPr>
              <a:t>dla</a:t>
            </a:r>
            <a:r>
              <a:rPr lang="en-US" altLang="pl-PL" sz="1800" dirty="0">
                <a:solidFill>
                  <a:prstClr val="white"/>
                </a:solidFill>
                <a:latin typeface="+mj-lt"/>
              </a:rPr>
              <a:t> </a:t>
            </a:r>
            <a:r>
              <a:rPr lang="en-US" altLang="pl-PL" sz="1800" dirty="0" err="1">
                <a:solidFill>
                  <a:prstClr val="white"/>
                </a:solidFill>
                <a:latin typeface="+mj-lt"/>
              </a:rPr>
              <a:t>prawidłowego</a:t>
            </a:r>
            <a:r>
              <a:rPr lang="en-US" altLang="pl-PL" sz="1800" dirty="0">
                <a:solidFill>
                  <a:prstClr val="white"/>
                </a:solidFill>
                <a:latin typeface="+mj-lt"/>
              </a:rPr>
              <a:t> </a:t>
            </a:r>
            <a:r>
              <a:rPr lang="en-US" altLang="pl-PL" sz="1800" dirty="0" err="1">
                <a:solidFill>
                  <a:prstClr val="white"/>
                </a:solidFill>
                <a:latin typeface="+mj-lt"/>
              </a:rPr>
              <a:t>miąższu</a:t>
            </a:r>
            <a:r>
              <a:rPr lang="en-US" altLang="pl-PL" sz="1800" dirty="0">
                <a:solidFill>
                  <a:prstClr val="white"/>
                </a:solidFill>
                <a:latin typeface="+mj-lt"/>
              </a:rPr>
              <a:t> </a:t>
            </a:r>
            <a:r>
              <a:rPr lang="en-US" altLang="pl-PL" sz="1800" dirty="0" err="1">
                <a:solidFill>
                  <a:prstClr val="white"/>
                </a:solidFill>
                <a:latin typeface="+mj-lt"/>
              </a:rPr>
              <a:t>płucnego</a:t>
            </a:r>
            <a:r>
              <a:rPr lang="en-US" altLang="pl-PL" sz="1800" dirty="0">
                <a:solidFill>
                  <a:prstClr val="white"/>
                </a:solidFill>
                <a:latin typeface="+mj-lt"/>
              </a:rPr>
              <a:t> </a:t>
            </a:r>
          </a:p>
          <a:p>
            <a:pPr fontAlgn="base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altLang="pl-PL" sz="1800" dirty="0" err="1">
                <a:solidFill>
                  <a:prstClr val="white"/>
                </a:solidFill>
                <a:latin typeface="+mj-lt"/>
              </a:rPr>
              <a:t>Określenie</a:t>
            </a:r>
            <a:r>
              <a:rPr lang="en-US" altLang="pl-PL" sz="1800" dirty="0">
                <a:solidFill>
                  <a:prstClr val="white"/>
                </a:solidFill>
                <a:latin typeface="+mj-lt"/>
              </a:rPr>
              <a:t> </a:t>
            </a:r>
            <a:r>
              <a:rPr lang="en-US" altLang="pl-PL" sz="1800" dirty="0" err="1">
                <a:solidFill>
                  <a:prstClr val="white"/>
                </a:solidFill>
                <a:latin typeface="+mj-lt"/>
              </a:rPr>
              <a:t>procentowego</a:t>
            </a:r>
            <a:r>
              <a:rPr lang="en-US" altLang="pl-PL" sz="1800" dirty="0">
                <a:solidFill>
                  <a:prstClr val="white"/>
                </a:solidFill>
                <a:latin typeface="+mj-lt"/>
              </a:rPr>
              <a:t> </a:t>
            </a:r>
            <a:r>
              <a:rPr lang="en-US" altLang="pl-PL" sz="1800" dirty="0" err="1">
                <a:solidFill>
                  <a:prstClr val="white"/>
                </a:solidFill>
                <a:latin typeface="+mj-lt"/>
              </a:rPr>
              <a:t>udziału</a:t>
            </a:r>
            <a:r>
              <a:rPr lang="en-US" altLang="pl-PL" sz="1800" dirty="0">
                <a:solidFill>
                  <a:prstClr val="white"/>
                </a:solidFill>
                <a:latin typeface="+mj-lt"/>
              </a:rPr>
              <a:t> </a:t>
            </a:r>
            <a:r>
              <a:rPr lang="en-US" altLang="pl-PL" sz="1800" dirty="0" err="1">
                <a:solidFill>
                  <a:prstClr val="white"/>
                </a:solidFill>
                <a:latin typeface="+mj-lt"/>
              </a:rPr>
              <a:t>obszarów</a:t>
            </a:r>
            <a:r>
              <a:rPr lang="en-US" altLang="pl-PL" sz="1800" dirty="0">
                <a:solidFill>
                  <a:prstClr val="white"/>
                </a:solidFill>
                <a:latin typeface="+mj-lt"/>
              </a:rPr>
              <a:t> </a:t>
            </a:r>
            <a:r>
              <a:rPr lang="en-US" altLang="pl-PL" sz="1800" dirty="0" err="1">
                <a:solidFill>
                  <a:prstClr val="white"/>
                </a:solidFill>
                <a:latin typeface="+mj-lt"/>
              </a:rPr>
              <a:t>rozedmy</a:t>
            </a:r>
            <a:r>
              <a:rPr lang="en-US" altLang="pl-PL" sz="1800" dirty="0">
                <a:solidFill>
                  <a:prstClr val="white"/>
                </a:solidFill>
                <a:latin typeface="+mj-lt"/>
              </a:rPr>
              <a:t> w </a:t>
            </a:r>
            <a:r>
              <a:rPr lang="en-US" altLang="pl-PL" sz="1800" dirty="0" err="1">
                <a:solidFill>
                  <a:prstClr val="white"/>
                </a:solidFill>
                <a:latin typeface="+mj-lt"/>
              </a:rPr>
              <a:t>całej</a:t>
            </a:r>
            <a:r>
              <a:rPr lang="en-US" altLang="pl-PL" sz="1800" dirty="0">
                <a:solidFill>
                  <a:prstClr val="white"/>
                </a:solidFill>
                <a:latin typeface="+mj-lt"/>
              </a:rPr>
              <a:t> </a:t>
            </a:r>
            <a:r>
              <a:rPr lang="en-US" altLang="pl-PL" sz="1800" dirty="0" err="1">
                <a:solidFill>
                  <a:prstClr val="white"/>
                </a:solidFill>
                <a:latin typeface="+mj-lt"/>
              </a:rPr>
              <a:t>objętości</a:t>
            </a:r>
            <a:r>
              <a:rPr lang="en-US" altLang="pl-PL" sz="1800" dirty="0">
                <a:solidFill>
                  <a:prstClr val="white"/>
                </a:solidFill>
                <a:latin typeface="+mj-lt"/>
              </a:rPr>
              <a:t> </a:t>
            </a:r>
            <a:r>
              <a:rPr lang="en-US" altLang="pl-PL" sz="1800" dirty="0" err="1">
                <a:solidFill>
                  <a:prstClr val="white"/>
                </a:solidFill>
                <a:latin typeface="+mj-lt"/>
              </a:rPr>
              <a:t>płuc</a:t>
            </a:r>
            <a:r>
              <a:rPr lang="en-US" altLang="pl-PL" sz="1800" dirty="0">
                <a:solidFill>
                  <a:prstClr val="white"/>
                </a:solidFill>
                <a:latin typeface="+mj-lt"/>
              </a:rPr>
              <a:t>, w </a:t>
            </a:r>
            <a:r>
              <a:rPr lang="en-US" altLang="pl-PL" sz="1800" dirty="0" err="1">
                <a:solidFill>
                  <a:prstClr val="white"/>
                </a:solidFill>
                <a:latin typeface="+mj-lt"/>
              </a:rPr>
              <a:t>poszczególnych</a:t>
            </a:r>
            <a:r>
              <a:rPr lang="en-US" altLang="pl-PL" sz="1800" dirty="0">
                <a:solidFill>
                  <a:prstClr val="white"/>
                </a:solidFill>
                <a:latin typeface="+mj-lt"/>
              </a:rPr>
              <a:t> </a:t>
            </a:r>
            <a:r>
              <a:rPr lang="en-US" altLang="pl-PL" sz="1800" dirty="0" err="1">
                <a:solidFill>
                  <a:prstClr val="white"/>
                </a:solidFill>
                <a:latin typeface="+mj-lt"/>
              </a:rPr>
              <a:t>płatach</a:t>
            </a:r>
            <a:r>
              <a:rPr lang="en-US" altLang="pl-PL" sz="1800" dirty="0">
                <a:solidFill>
                  <a:prstClr val="white"/>
                </a:solidFill>
                <a:latin typeface="+mj-lt"/>
              </a:rPr>
              <a:t> </a:t>
            </a:r>
            <a:r>
              <a:rPr lang="en-US" altLang="pl-PL" sz="1800" dirty="0" err="1">
                <a:solidFill>
                  <a:prstClr val="white"/>
                </a:solidFill>
                <a:latin typeface="+mj-lt"/>
              </a:rPr>
              <a:t>lub</a:t>
            </a:r>
            <a:r>
              <a:rPr lang="en-US" altLang="pl-PL" sz="1800" dirty="0">
                <a:solidFill>
                  <a:prstClr val="white"/>
                </a:solidFill>
                <a:latin typeface="+mj-lt"/>
              </a:rPr>
              <a:t> </a:t>
            </a:r>
            <a:r>
              <a:rPr lang="en-US" altLang="pl-PL" sz="1800" dirty="0" err="1">
                <a:solidFill>
                  <a:prstClr val="white"/>
                </a:solidFill>
                <a:latin typeface="+mj-lt"/>
              </a:rPr>
              <a:t>polach</a:t>
            </a:r>
            <a:r>
              <a:rPr lang="en-US" altLang="pl-PL" sz="1800" dirty="0">
                <a:solidFill>
                  <a:prstClr val="white"/>
                </a:solidFill>
                <a:latin typeface="+mj-lt"/>
              </a:rPr>
              <a:t> </a:t>
            </a:r>
            <a:r>
              <a:rPr lang="en-US" altLang="pl-PL" sz="1800" dirty="0" err="1">
                <a:solidFill>
                  <a:prstClr val="white"/>
                </a:solidFill>
                <a:latin typeface="+mj-lt"/>
              </a:rPr>
              <a:t>płucnych</a:t>
            </a:r>
            <a:endParaRPr lang="en-US" altLang="pl-PL" sz="1800" dirty="0">
              <a:solidFill>
                <a:prstClr val="white"/>
              </a:solidFill>
              <a:latin typeface="+mj-lt"/>
            </a:endParaRPr>
          </a:p>
          <a:p>
            <a:pPr fontAlgn="base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altLang="pl-PL" sz="1800" dirty="0" err="1">
                <a:solidFill>
                  <a:prstClr val="white"/>
                </a:solidFill>
                <a:latin typeface="+mj-lt"/>
              </a:rPr>
              <a:t>Prezentacja</a:t>
            </a:r>
            <a:r>
              <a:rPr lang="en-US" altLang="pl-PL" sz="1800" dirty="0">
                <a:solidFill>
                  <a:prstClr val="white"/>
                </a:solidFill>
                <a:latin typeface="+mj-lt"/>
              </a:rPr>
              <a:t> </a:t>
            </a:r>
            <a:r>
              <a:rPr lang="en-US" altLang="pl-PL" sz="1800" dirty="0" err="1">
                <a:solidFill>
                  <a:prstClr val="white"/>
                </a:solidFill>
                <a:latin typeface="+mj-lt"/>
              </a:rPr>
              <a:t>graficzna</a:t>
            </a:r>
            <a:r>
              <a:rPr lang="en-US" altLang="pl-PL" sz="1800" dirty="0">
                <a:solidFill>
                  <a:prstClr val="white"/>
                </a:solidFill>
                <a:latin typeface="+mj-lt"/>
              </a:rPr>
              <a:t> </a:t>
            </a:r>
            <a:r>
              <a:rPr lang="en-US" altLang="pl-PL" sz="1800" dirty="0" err="1">
                <a:solidFill>
                  <a:prstClr val="white"/>
                </a:solidFill>
                <a:latin typeface="+mj-lt"/>
              </a:rPr>
              <a:t>rozkładu</a:t>
            </a:r>
            <a:r>
              <a:rPr lang="en-US" altLang="pl-PL" sz="1800" dirty="0">
                <a:solidFill>
                  <a:prstClr val="white"/>
                </a:solidFill>
                <a:latin typeface="+mj-lt"/>
              </a:rPr>
              <a:t> </a:t>
            </a:r>
            <a:r>
              <a:rPr lang="en-US" altLang="pl-PL" sz="1800" dirty="0" err="1">
                <a:solidFill>
                  <a:prstClr val="white"/>
                </a:solidFill>
                <a:latin typeface="+mj-lt"/>
              </a:rPr>
              <a:t>rozedmy</a:t>
            </a:r>
            <a:endParaRPr lang="en-US" altLang="pl-PL" sz="1800" dirty="0">
              <a:solidFill>
                <a:prstClr val="white"/>
              </a:solidFill>
              <a:latin typeface="+mj-lt"/>
            </a:endParaRPr>
          </a:p>
        </p:txBody>
      </p:sp>
      <p:pic>
        <p:nvPicPr>
          <p:cNvPr id="21508" name="Picture 6" descr="c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73"/>
          <a:stretch>
            <a:fillRect/>
          </a:stretch>
        </p:blipFill>
        <p:spPr bwMode="auto">
          <a:xfrm>
            <a:off x="3567113" y="5494339"/>
            <a:ext cx="6869112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0929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8400256" y="2204865"/>
            <a:ext cx="20162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rgbClr val="FFC000"/>
                </a:solidFill>
                <a:latin typeface="Arial Black" panose="020B0A04020102020204" pitchFamily="34" charset="0"/>
                <a:cs typeface="Arial" pitchFamily="34" charset="0"/>
              </a:rPr>
              <a:t>Dla Pacjenta</a:t>
            </a:r>
          </a:p>
          <a:p>
            <a:endParaRPr lang="pl-PL" sz="2000" b="1" dirty="0">
              <a:solidFill>
                <a:srgbClr val="FFC000"/>
              </a:solidFill>
              <a:latin typeface="Arial Black" panose="020B0A04020102020204" pitchFamily="34" charset="0"/>
              <a:cs typeface="Arial" pitchFamily="34" charset="0"/>
            </a:endParaRPr>
          </a:p>
          <a:p>
            <a:r>
              <a:rPr lang="pl-PL" sz="2000" b="1" dirty="0">
                <a:solidFill>
                  <a:srgbClr val="FFC000"/>
                </a:solidFill>
                <a:latin typeface="Arial Black" panose="020B0A04020102020204" pitchFamily="34" charset="0"/>
                <a:cs typeface="Arial" pitchFamily="34" charset="0"/>
              </a:rPr>
              <a:t>AHRQ</a:t>
            </a:r>
          </a:p>
          <a:p>
            <a:r>
              <a:rPr lang="pl-PL" sz="2000" b="1" dirty="0">
                <a:solidFill>
                  <a:srgbClr val="FFC000"/>
                </a:solidFill>
                <a:latin typeface="Arial Black" panose="020B0A04020102020204" pitchFamily="34" charset="0"/>
                <a:cs typeface="Arial" pitchFamily="34" charset="0"/>
              </a:rPr>
              <a:t>USDHHS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1584" y="-28575"/>
            <a:ext cx="5184576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418CE9AD-127D-45E3-AA68-7CF5412E9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6633" y="157124"/>
            <a:ext cx="4498374" cy="6543751"/>
          </a:xfrm>
          <a:prstGeom prst="rect">
            <a:avLst/>
          </a:prstGeom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07BDFB05-8613-47F8-8590-AF106C1327CC}"/>
              </a:ext>
            </a:extLst>
          </p:cNvPr>
          <p:cNvSpPr/>
          <p:nvPr/>
        </p:nvSpPr>
        <p:spPr>
          <a:xfrm>
            <a:off x="7504237" y="2105560"/>
            <a:ext cx="18722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>
                <a:solidFill>
                  <a:srgbClr val="FFC000"/>
                </a:solidFill>
                <a:latin typeface="Arial Black" panose="020B0A04020102020204" pitchFamily="34" charset="0"/>
                <a:cs typeface="Arial" pitchFamily="34" charset="0"/>
              </a:rPr>
              <a:t>Dla POZ</a:t>
            </a:r>
          </a:p>
          <a:p>
            <a:endParaRPr lang="pl-PL" sz="2000" b="1" dirty="0">
              <a:solidFill>
                <a:srgbClr val="FFC000"/>
              </a:solidFill>
              <a:latin typeface="Arial Black" panose="020B0A04020102020204" pitchFamily="34" charset="0"/>
              <a:cs typeface="Arial" pitchFamily="34" charset="0"/>
            </a:endParaRPr>
          </a:p>
          <a:p>
            <a:r>
              <a:rPr lang="pl-PL" sz="2000" b="1" dirty="0">
                <a:solidFill>
                  <a:srgbClr val="FFC000"/>
                </a:solidFill>
                <a:latin typeface="Arial Black" panose="020B0A04020102020204" pitchFamily="34" charset="0"/>
                <a:cs typeface="Arial" pitchFamily="34" charset="0"/>
              </a:rPr>
              <a:t>AHRQ</a:t>
            </a:r>
          </a:p>
          <a:p>
            <a:r>
              <a:rPr lang="pl-PL" sz="2000" b="1" dirty="0">
                <a:solidFill>
                  <a:srgbClr val="FFC000"/>
                </a:solidFill>
                <a:latin typeface="Arial Black" panose="020B0A04020102020204" pitchFamily="34" charset="0"/>
                <a:cs typeface="Arial" pitchFamily="34" charset="0"/>
              </a:rPr>
              <a:t>USDHHS</a:t>
            </a:r>
          </a:p>
        </p:txBody>
      </p:sp>
    </p:spTree>
    <p:extLst>
      <p:ext uri="{BB962C8B-B14F-4D97-AF65-F5344CB8AC3E}">
        <p14:creationId xmlns:p14="http://schemas.microsoft.com/office/powerpoint/2010/main" val="41522932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786F2ED7-9593-442D-AE6F-8FFCB74416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51" y="383458"/>
            <a:ext cx="11782439" cy="4286865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658D8560-A30A-4D4A-8B9A-E3D0D10CCB22}"/>
              </a:ext>
            </a:extLst>
          </p:cNvPr>
          <p:cNvSpPr txBox="1"/>
          <p:nvPr/>
        </p:nvSpPr>
        <p:spPr>
          <a:xfrm>
            <a:off x="3048000" y="3108293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sv-SE" b="1" i="0" dirty="0">
                <a:solidFill>
                  <a:srgbClr val="324158"/>
                </a:solidFill>
                <a:effectLst/>
                <a:latin typeface="lato-light"/>
              </a:rPr>
              <a:t>Barbara Jankowska, tel. +48 534 433 633</a:t>
            </a:r>
            <a:endParaRPr lang="sv-SE" b="0" i="0" dirty="0">
              <a:solidFill>
                <a:srgbClr val="070600"/>
              </a:solidFill>
              <a:effectLst/>
            </a:endParaRPr>
          </a:p>
          <a:p>
            <a:pPr algn="l" fontAlgn="base"/>
            <a:r>
              <a:rPr lang="sv-SE" b="1" i="0" dirty="0">
                <a:solidFill>
                  <a:srgbClr val="324158"/>
                </a:solidFill>
                <a:effectLst/>
                <a:latin typeface="lato-light"/>
              </a:rPr>
              <a:t>Marta Żabnicka, tel. +48 733 120 778</a:t>
            </a:r>
            <a:endParaRPr lang="sv-SE" b="0" i="0" dirty="0">
              <a:solidFill>
                <a:srgbClr val="070600"/>
              </a:solidFill>
              <a:effectLst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07DBCBD5-707B-41C2-9248-C95861B4945D}"/>
              </a:ext>
            </a:extLst>
          </p:cNvPr>
          <p:cNvSpPr txBox="1"/>
          <p:nvPr/>
        </p:nvSpPr>
        <p:spPr>
          <a:xfrm>
            <a:off x="2438400" y="5034115"/>
            <a:ext cx="700056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sv-SE" sz="4400" b="1" i="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534 433 633</a:t>
            </a:r>
            <a:endParaRPr lang="sv-SE" sz="4400" b="0" i="0" dirty="0"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  <a:p>
            <a:pPr algn="ctr" fontAlgn="base"/>
            <a:r>
              <a:rPr lang="sv-SE" sz="4400" b="1" i="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733 120 778</a:t>
            </a:r>
            <a:endParaRPr lang="sv-SE" sz="4400" b="0" i="0" dirty="0"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886012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CE2565C3-5F14-407A-8D54-2D2D53875E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483" y="249790"/>
            <a:ext cx="9941033" cy="5471772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7F2F8857-628C-4245-8B18-349DF4ACFF4B}"/>
              </a:ext>
            </a:extLst>
          </p:cNvPr>
          <p:cNvSpPr txBox="1"/>
          <p:nvPr/>
        </p:nvSpPr>
        <p:spPr>
          <a:xfrm>
            <a:off x="2396455" y="5811560"/>
            <a:ext cx="7000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pl-PL" sz="4000" b="1" dirty="0">
                <a:solidFill>
                  <a:srgbClr val="FFFF00"/>
                </a:solidFill>
                <a:latin typeface="Arial Black" panose="020B0A04020102020204" pitchFamily="34" charset="0"/>
              </a:rPr>
              <a:t>www.l</a:t>
            </a:r>
            <a:r>
              <a:rPr lang="pl-PL" sz="4000" b="1" i="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ungcheck.pl</a:t>
            </a:r>
            <a:r>
              <a:rPr lang="sv-SE" sz="4000" b="1" i="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427242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E4E9FB9A-B947-4E37-80E9-3AC4317638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878" y="161925"/>
            <a:ext cx="9753600" cy="5920093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94C30D66-A96B-46C7-9C19-A7249F7DE135}"/>
              </a:ext>
            </a:extLst>
          </p:cNvPr>
          <p:cNvSpPr txBox="1"/>
          <p:nvPr/>
        </p:nvSpPr>
        <p:spPr>
          <a:xfrm>
            <a:off x="2595716" y="6150114"/>
            <a:ext cx="7000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pl-PL" sz="4000" b="1" dirty="0">
                <a:solidFill>
                  <a:srgbClr val="FFFF00"/>
                </a:solidFill>
                <a:latin typeface="Arial Black" panose="020B0A04020102020204" pitchFamily="34" charset="0"/>
              </a:rPr>
              <a:t>www.l</a:t>
            </a:r>
            <a:r>
              <a:rPr lang="pl-PL" sz="4000" b="1" i="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ungcheck.pl</a:t>
            </a:r>
            <a:r>
              <a:rPr lang="sv-SE" sz="4000" b="1" i="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131555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6499D064-75BB-4925-B5AA-A48F328F7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7901" y="0"/>
            <a:ext cx="8856197" cy="560070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B42E378E-EAE5-4203-97D9-DD09073112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7901" y="5057381"/>
            <a:ext cx="8856197" cy="762000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83117687-5AC3-4B5A-9A94-25C665B6CA04}"/>
              </a:ext>
            </a:extLst>
          </p:cNvPr>
          <p:cNvSpPr txBox="1"/>
          <p:nvPr/>
        </p:nvSpPr>
        <p:spPr>
          <a:xfrm>
            <a:off x="2746522" y="5735534"/>
            <a:ext cx="7000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pl-PL" sz="4000" b="1" dirty="0">
                <a:solidFill>
                  <a:srgbClr val="FFFF00"/>
                </a:solidFill>
                <a:latin typeface="Arial Black" panose="020B0A04020102020204" pitchFamily="34" charset="0"/>
              </a:rPr>
              <a:t>www.l</a:t>
            </a:r>
            <a:r>
              <a:rPr lang="pl-PL" sz="4000" b="1" i="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ungcheck.pl</a:t>
            </a:r>
            <a:r>
              <a:rPr lang="sv-SE" sz="4000" b="1" i="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18041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39605E4C-0673-471D-A8FB-5428C0762B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373" y="1048624"/>
            <a:ext cx="6061987" cy="4171033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E7238864-EC50-4742-AB30-1A61BF7D3D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8262" y="1048624"/>
            <a:ext cx="5438292" cy="4171033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90D0EE2C-09BD-4834-B98B-9BCCD2F55703}"/>
              </a:ext>
            </a:extLst>
          </p:cNvPr>
          <p:cNvSpPr txBox="1"/>
          <p:nvPr/>
        </p:nvSpPr>
        <p:spPr>
          <a:xfrm>
            <a:off x="2505578" y="5598864"/>
            <a:ext cx="7000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pl-PL" sz="4000" b="1" dirty="0">
                <a:solidFill>
                  <a:srgbClr val="FFFF00"/>
                </a:solidFill>
                <a:latin typeface="Arial Black" panose="020B0A04020102020204" pitchFamily="34" charset="0"/>
              </a:rPr>
              <a:t>www.l</a:t>
            </a:r>
            <a:r>
              <a:rPr lang="pl-PL" sz="4000" b="1" i="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ungcheck.pl</a:t>
            </a:r>
            <a:r>
              <a:rPr lang="sv-SE" sz="4000" b="1" i="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4875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rostokąt 17"/>
          <p:cNvSpPr/>
          <p:nvPr/>
        </p:nvSpPr>
        <p:spPr>
          <a:xfrm>
            <a:off x="0" y="-3400"/>
            <a:ext cx="12192000" cy="4445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l-PL" sz="1200" dirty="0">
                <a:solidFill>
                  <a:srgbClr val="FFFF00"/>
                </a:solidFill>
                <a:latin typeface="Arial Black" panose="020B0A04020102020204" pitchFamily="34" charset="0"/>
              </a:rPr>
              <a:t>JAK ZMNIEJSZYĆ UMIERALNOŚĆ Z POWODU NOWOTWORÓW ZŁOŚLIWYCH </a:t>
            </a:r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1" y="58580"/>
            <a:ext cx="24628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 sz="2400"/>
          </a:p>
        </p:txBody>
      </p:sp>
      <p:sp>
        <p:nvSpPr>
          <p:cNvPr id="2" name="pole tekstowe 1"/>
          <p:cNvSpPr txBox="1"/>
          <p:nvPr/>
        </p:nvSpPr>
        <p:spPr>
          <a:xfrm>
            <a:off x="113413" y="614476"/>
            <a:ext cx="11185451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667" b="1" dirty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ZACHOROWALNOŚĆ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95" y="1279443"/>
            <a:ext cx="5636171" cy="4547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224" y="1226103"/>
            <a:ext cx="5755676" cy="4547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pole tekstowe 12"/>
          <p:cNvSpPr txBox="1"/>
          <p:nvPr/>
        </p:nvSpPr>
        <p:spPr>
          <a:xfrm>
            <a:off x="8521706" y="6302058"/>
            <a:ext cx="3670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>
                <a:solidFill>
                  <a:srgbClr val="FFFF00"/>
                </a:solidFill>
              </a:rPr>
              <a:t>KRN – Krajowy Rejestr Nowotworów</a:t>
            </a:r>
          </a:p>
          <a:p>
            <a:r>
              <a:rPr lang="pl-PL" sz="1200" b="1" dirty="0" err="1">
                <a:solidFill>
                  <a:srgbClr val="FFFF00"/>
                </a:solidFill>
              </a:rPr>
              <a:t>Didkowska</a:t>
            </a:r>
            <a:r>
              <a:rPr lang="pl-PL" sz="1200" b="1" dirty="0">
                <a:solidFill>
                  <a:srgbClr val="FFFF00"/>
                </a:solidFill>
              </a:rPr>
              <a:t>  J. i </a:t>
            </a:r>
            <a:r>
              <a:rPr lang="pl-PL" sz="1200" b="1" dirty="0" err="1">
                <a:solidFill>
                  <a:srgbClr val="FFFF00"/>
                </a:solidFill>
              </a:rPr>
              <a:t>wsp</a:t>
            </a:r>
            <a:r>
              <a:rPr lang="pl-PL" sz="1200" b="1" dirty="0">
                <a:solidFill>
                  <a:srgbClr val="FFFF00"/>
                </a:solidFill>
              </a:rPr>
              <a:t>.  2019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4648200" y="1043417"/>
            <a:ext cx="1057939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867" b="1" dirty="0">
                <a:latin typeface="Arial Black"/>
              </a:rPr>
              <a:t>♂</a:t>
            </a:r>
            <a:endParaRPr lang="pl-PL" sz="5867" b="1" dirty="0"/>
          </a:p>
        </p:txBody>
      </p:sp>
      <p:sp>
        <p:nvSpPr>
          <p:cNvPr id="7" name="pole tekstowe 6"/>
          <p:cNvSpPr txBox="1"/>
          <p:nvPr/>
        </p:nvSpPr>
        <p:spPr>
          <a:xfrm>
            <a:off x="11112501" y="1310157"/>
            <a:ext cx="1079500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333" b="1" dirty="0">
                <a:latin typeface="Arial Black" pitchFamily="34" charset="0"/>
                <a:cs typeface="Aharoni" pitchFamily="2" charset="-79"/>
              </a:rPr>
              <a:t>♀</a:t>
            </a:r>
          </a:p>
        </p:txBody>
      </p:sp>
      <p:sp>
        <p:nvSpPr>
          <p:cNvPr id="3" name="Elipsa 2"/>
          <p:cNvSpPr/>
          <p:nvPr/>
        </p:nvSpPr>
        <p:spPr>
          <a:xfrm>
            <a:off x="4310581" y="2580113"/>
            <a:ext cx="1426239" cy="13462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/>
          </a:p>
        </p:txBody>
      </p:sp>
      <p:sp>
        <p:nvSpPr>
          <p:cNvPr id="11" name="Elipsa 10"/>
          <p:cNvSpPr/>
          <p:nvPr/>
        </p:nvSpPr>
        <p:spPr>
          <a:xfrm>
            <a:off x="10226012" y="2755900"/>
            <a:ext cx="1426239" cy="1346200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/>
          </a:p>
        </p:txBody>
      </p:sp>
      <p:sp>
        <p:nvSpPr>
          <p:cNvPr id="4" name="pole tekstowe 3"/>
          <p:cNvSpPr txBox="1"/>
          <p:nvPr/>
        </p:nvSpPr>
        <p:spPr>
          <a:xfrm>
            <a:off x="4214185" y="5361380"/>
            <a:ext cx="1770232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sz="1600" b="1" dirty="0">
                <a:solidFill>
                  <a:srgbClr val="C00000"/>
                </a:solidFill>
              </a:rPr>
              <a:t>I – RAK PROSTATY</a:t>
            </a:r>
          </a:p>
          <a:p>
            <a:r>
              <a:rPr lang="pl-PL" sz="1600" b="1" dirty="0">
                <a:solidFill>
                  <a:srgbClr val="C00000"/>
                </a:solidFill>
              </a:rPr>
              <a:t>II – RAK PŁUCA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10289513" y="5315997"/>
            <a:ext cx="1763791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sz="1600" b="1" dirty="0">
                <a:solidFill>
                  <a:srgbClr val="C00000"/>
                </a:solidFill>
              </a:rPr>
              <a:t>I – RAK PIERSI</a:t>
            </a:r>
          </a:p>
          <a:p>
            <a:r>
              <a:rPr lang="pl-PL" sz="1600" b="1" dirty="0">
                <a:solidFill>
                  <a:srgbClr val="C00000"/>
                </a:solidFill>
              </a:rPr>
              <a:t>II – RAK PŁUCA</a:t>
            </a:r>
          </a:p>
        </p:txBody>
      </p:sp>
    </p:spTree>
    <p:extLst>
      <p:ext uri="{BB962C8B-B14F-4D97-AF65-F5344CB8AC3E}">
        <p14:creationId xmlns:p14="http://schemas.microsoft.com/office/powerpoint/2010/main" val="21104847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1C71C184-D251-44FC-8F34-7CF87CF20A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091" y="212436"/>
            <a:ext cx="9753600" cy="643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15657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rostokąt 17"/>
          <p:cNvSpPr/>
          <p:nvPr/>
        </p:nvSpPr>
        <p:spPr>
          <a:xfrm>
            <a:off x="0" y="-19049"/>
            <a:ext cx="12192000" cy="4445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l-PL" sz="1200" dirty="0">
                <a:solidFill>
                  <a:srgbClr val="FFFF00"/>
                </a:solidFill>
                <a:latin typeface="Arial Black" panose="020B0A04020102020204" pitchFamily="34" charset="0"/>
              </a:rPr>
              <a:t>JAK ZMNIEJSZYĆ UMIERALNOŚĆ Z POWODU NOWOTWORÓW ZŁOŚLIWYCH </a:t>
            </a:r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1" y="58580"/>
            <a:ext cx="24628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 sz="2400"/>
          </a:p>
        </p:txBody>
      </p:sp>
      <p:sp>
        <p:nvSpPr>
          <p:cNvPr id="2" name="pole tekstowe 1"/>
          <p:cNvSpPr txBox="1"/>
          <p:nvPr/>
        </p:nvSpPr>
        <p:spPr>
          <a:xfrm>
            <a:off x="113413" y="776676"/>
            <a:ext cx="11185451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667" b="1" dirty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UMIERALNOŚĆ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8534413" y="6363525"/>
            <a:ext cx="2978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>
                <a:solidFill>
                  <a:srgbClr val="FFFF00"/>
                </a:solidFill>
              </a:rPr>
              <a:t>KRN – Krajowy Rejestr Nowotworów</a:t>
            </a:r>
          </a:p>
          <a:p>
            <a:r>
              <a:rPr lang="pl-PL" sz="1200" b="1" dirty="0" err="1">
                <a:solidFill>
                  <a:srgbClr val="FFFF00"/>
                </a:solidFill>
              </a:rPr>
              <a:t>Didkowska</a:t>
            </a:r>
            <a:r>
              <a:rPr lang="pl-PL" sz="1200" b="1" dirty="0">
                <a:solidFill>
                  <a:srgbClr val="FFFF00"/>
                </a:solidFill>
              </a:rPr>
              <a:t>  J. i </a:t>
            </a:r>
            <a:r>
              <a:rPr lang="pl-PL" sz="1200" b="1" dirty="0" err="1">
                <a:solidFill>
                  <a:srgbClr val="FFFF00"/>
                </a:solidFill>
              </a:rPr>
              <a:t>wsp</a:t>
            </a:r>
            <a:r>
              <a:rPr lang="pl-PL" sz="1200" b="1" dirty="0">
                <a:solidFill>
                  <a:srgbClr val="FFFF00"/>
                </a:solidFill>
              </a:rPr>
              <a:t>.  2019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1556377"/>
            <a:ext cx="5769385" cy="4603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pole tekstowe 6"/>
          <p:cNvSpPr txBox="1"/>
          <p:nvPr/>
        </p:nvSpPr>
        <p:spPr>
          <a:xfrm>
            <a:off x="11112501" y="1310157"/>
            <a:ext cx="1079500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333" b="1" dirty="0">
                <a:latin typeface="Arial Black" pitchFamily="34" charset="0"/>
                <a:cs typeface="Aharoni" pitchFamily="2" charset="-79"/>
              </a:rPr>
              <a:t>♀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12" y="1556377"/>
            <a:ext cx="5724069" cy="4629467"/>
          </a:xfrm>
          <a:prstGeom prst="rect">
            <a:avLst/>
          </a:prstGeom>
          <a:noFill/>
          <a:ln w="4445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4648200" y="1043417"/>
            <a:ext cx="1057939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867" b="1" dirty="0">
                <a:latin typeface="Arial Black"/>
              </a:rPr>
              <a:t>♂</a:t>
            </a:r>
            <a:endParaRPr lang="pl-PL" sz="5867" b="1" dirty="0"/>
          </a:p>
        </p:txBody>
      </p:sp>
      <p:sp>
        <p:nvSpPr>
          <p:cNvPr id="10" name="Elipsa 9"/>
          <p:cNvSpPr/>
          <p:nvPr/>
        </p:nvSpPr>
        <p:spPr>
          <a:xfrm>
            <a:off x="3935080" y="2649245"/>
            <a:ext cx="1915101" cy="1879600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/>
          </a:p>
        </p:txBody>
      </p:sp>
      <p:sp>
        <p:nvSpPr>
          <p:cNvPr id="12" name="Elipsa 11"/>
          <p:cNvSpPr/>
          <p:nvPr/>
        </p:nvSpPr>
        <p:spPr>
          <a:xfrm>
            <a:off x="10136678" y="2850886"/>
            <a:ext cx="1828800" cy="1778001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/>
          </a:p>
        </p:txBody>
      </p:sp>
      <p:sp>
        <p:nvSpPr>
          <p:cNvPr id="14" name="pole tekstowe 13"/>
          <p:cNvSpPr txBox="1"/>
          <p:nvPr/>
        </p:nvSpPr>
        <p:spPr>
          <a:xfrm>
            <a:off x="4140200" y="5788936"/>
            <a:ext cx="19558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sz="1600" b="1" dirty="0"/>
              <a:t>I – RAK PŁUCA</a:t>
            </a:r>
          </a:p>
          <a:p>
            <a:r>
              <a:rPr lang="pl-PL" sz="1600" b="1" dirty="0"/>
              <a:t>II – RAK PROSTATY</a:t>
            </a:r>
          </a:p>
        </p:txBody>
      </p:sp>
      <p:sp>
        <p:nvSpPr>
          <p:cNvPr id="15" name="pole tekstowe 14"/>
          <p:cNvSpPr txBox="1"/>
          <p:nvPr/>
        </p:nvSpPr>
        <p:spPr>
          <a:xfrm>
            <a:off x="10201687" y="5778750"/>
            <a:ext cx="1763791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sz="1600" b="1" dirty="0"/>
              <a:t>I – </a:t>
            </a:r>
            <a:r>
              <a:rPr lang="pl-PL" sz="1600" b="1" dirty="0">
                <a:solidFill>
                  <a:srgbClr val="002164"/>
                </a:solidFill>
              </a:rPr>
              <a:t>RAK PŁUCA</a:t>
            </a:r>
          </a:p>
          <a:p>
            <a:r>
              <a:rPr lang="pl-PL" sz="1600" b="1" dirty="0"/>
              <a:t>II – RAK PIERSI</a:t>
            </a:r>
          </a:p>
        </p:txBody>
      </p:sp>
    </p:spTree>
    <p:extLst>
      <p:ext uri="{BB962C8B-B14F-4D97-AF65-F5344CB8AC3E}">
        <p14:creationId xmlns:p14="http://schemas.microsoft.com/office/powerpoint/2010/main" val="1158358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rostokąt 17"/>
          <p:cNvSpPr/>
          <p:nvPr/>
        </p:nvSpPr>
        <p:spPr>
          <a:xfrm>
            <a:off x="0" y="1"/>
            <a:ext cx="12192000" cy="4445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l-PL" sz="1200" dirty="0">
                <a:solidFill>
                  <a:srgbClr val="FFFF00"/>
                </a:solidFill>
                <a:latin typeface="Arial Black" panose="020B0A04020102020204" pitchFamily="34" charset="0"/>
              </a:rPr>
              <a:t>JAK ZMNIEJSZYĆ UMIERALNOŚĆ Z POWODU NOWOTWORÓW ZŁOŚLIWYCH </a:t>
            </a:r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1" y="58580"/>
            <a:ext cx="24628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 sz="2400"/>
          </a:p>
        </p:txBody>
      </p:sp>
      <p:sp>
        <p:nvSpPr>
          <p:cNvPr id="2" name="pole tekstowe 1"/>
          <p:cNvSpPr txBox="1"/>
          <p:nvPr/>
        </p:nvSpPr>
        <p:spPr>
          <a:xfrm>
            <a:off x="75313" y="509937"/>
            <a:ext cx="11185451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667" b="1" dirty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TRENDY ZACHOROWALNOŚĆ vs UMIERALNOŚĆ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1" y="1085147"/>
            <a:ext cx="12241913" cy="98488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 anchor="b">
            <a:noAutofit/>
          </a:bodyPr>
          <a:lstStyle/>
          <a:p>
            <a:pPr algn="r"/>
            <a:endParaRPr lang="pl-PL" sz="1600" b="1" i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75314" y="1085147"/>
            <a:ext cx="10770007" cy="954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867" b="1" dirty="0">
                <a:solidFill>
                  <a:schemeClr val="bg1"/>
                </a:solidFill>
                <a:latin typeface="Arial Black" pitchFamily="34" charset="0"/>
              </a:rPr>
              <a:t>W ciągu ostatnich 50 lat liczba ZACHOROWAŃ wzrosła (↑) prawie 4 – krotnie:</a:t>
            </a:r>
          </a:p>
          <a:p>
            <a:r>
              <a:rPr lang="pl-PL" sz="1867" b="1" dirty="0">
                <a:solidFill>
                  <a:schemeClr val="bg1"/>
                </a:solidFill>
                <a:latin typeface="Arial Black" pitchFamily="34" charset="0"/>
              </a:rPr>
              <a:t>                             u ♂ o ponad 65 tys.</a:t>
            </a:r>
          </a:p>
          <a:p>
            <a:r>
              <a:rPr lang="pl-PL" sz="1867" b="1" dirty="0">
                <a:solidFill>
                  <a:schemeClr val="bg1"/>
                </a:solidFill>
                <a:latin typeface="Arial Black" pitchFamily="34" charset="0"/>
              </a:rPr>
              <a:t>                             u ♀ o ponad 61 tys.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1" y="2100513"/>
            <a:ext cx="9105899" cy="464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6819901" y="2209801"/>
            <a:ext cx="8191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b="1" dirty="0">
                <a:latin typeface="Arial Black"/>
              </a:rPr>
              <a:t>♂</a:t>
            </a:r>
            <a:endParaRPr lang="pl-PL" sz="4800" b="1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10229370" y="2209799"/>
            <a:ext cx="8191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b="1" dirty="0">
                <a:latin typeface="Arial Black"/>
              </a:rPr>
              <a:t>♀</a:t>
            </a:r>
            <a:endParaRPr lang="pl-PL" sz="4800" b="1" dirty="0"/>
          </a:p>
        </p:txBody>
      </p:sp>
      <p:sp>
        <p:nvSpPr>
          <p:cNvPr id="7" name="pole tekstowe 6"/>
          <p:cNvSpPr txBox="1"/>
          <p:nvPr/>
        </p:nvSpPr>
        <p:spPr>
          <a:xfrm>
            <a:off x="75313" y="5611856"/>
            <a:ext cx="3010788" cy="1077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133" b="1" dirty="0">
                <a:solidFill>
                  <a:srgbClr val="FFFF00"/>
                </a:solidFill>
                <a:latin typeface="Arial Black" pitchFamily="34" charset="0"/>
              </a:rPr>
              <a:t>TRENDY UMIERALNOŚCI (1980-2017)</a:t>
            </a:r>
          </a:p>
        </p:txBody>
      </p:sp>
      <p:sp>
        <p:nvSpPr>
          <p:cNvPr id="8" name="Strzałka w prawo 7"/>
          <p:cNvSpPr/>
          <p:nvPr/>
        </p:nvSpPr>
        <p:spPr>
          <a:xfrm>
            <a:off x="2641600" y="5943600"/>
            <a:ext cx="444501" cy="5842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/>
          </a:p>
        </p:txBody>
      </p:sp>
    </p:spTree>
    <p:extLst>
      <p:ext uri="{BB962C8B-B14F-4D97-AF65-F5344CB8AC3E}">
        <p14:creationId xmlns:p14="http://schemas.microsoft.com/office/powerpoint/2010/main" val="3310162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rostokąt 17"/>
          <p:cNvSpPr/>
          <p:nvPr/>
        </p:nvSpPr>
        <p:spPr>
          <a:xfrm>
            <a:off x="0" y="1"/>
            <a:ext cx="12192000" cy="4445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l-PL" sz="1200" dirty="0">
                <a:solidFill>
                  <a:srgbClr val="FFFF00"/>
                </a:solidFill>
                <a:latin typeface="Arial Black" panose="020B0A04020102020204" pitchFamily="34" charset="0"/>
              </a:rPr>
              <a:t>JAK ZMNIEJSZYĆ UMIERALNOŚĆ Z POWODU NOWOTWORÓW ZŁOŚLIWYCH </a:t>
            </a:r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1" y="58580"/>
            <a:ext cx="24628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 sz="2400"/>
          </a:p>
        </p:txBody>
      </p:sp>
      <p:sp>
        <p:nvSpPr>
          <p:cNvPr id="2" name="pole tekstowe 1"/>
          <p:cNvSpPr txBox="1"/>
          <p:nvPr/>
        </p:nvSpPr>
        <p:spPr>
          <a:xfrm>
            <a:off x="971552" y="776677"/>
            <a:ext cx="10327312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667" b="1" dirty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POPULACYJNE PROGRAMY BADAŃ PRZESIEWOWYCH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4254502" y="6427114"/>
            <a:ext cx="7937501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800" dirty="0" err="1"/>
              <a:t>Didkowska</a:t>
            </a:r>
            <a:r>
              <a:rPr lang="pl-PL" sz="800" dirty="0"/>
              <a:t>  J. i </a:t>
            </a:r>
            <a:r>
              <a:rPr lang="pl-PL" sz="800" dirty="0" err="1"/>
              <a:t>wsp</a:t>
            </a:r>
            <a:r>
              <a:rPr lang="pl-PL" sz="800" dirty="0"/>
              <a:t>.  2016; Spaczyński M.. 2007;Musińska 2018; </a:t>
            </a:r>
            <a:r>
              <a:rPr lang="pl-PL" sz="800" i="1" dirty="0"/>
              <a:t> NLST, N </a:t>
            </a:r>
            <a:r>
              <a:rPr lang="pl-PL" sz="800" i="1" dirty="0" err="1"/>
              <a:t>Engl</a:t>
            </a:r>
            <a:r>
              <a:rPr lang="pl-PL" sz="800" i="1" dirty="0"/>
              <a:t> J </a:t>
            </a:r>
            <a:r>
              <a:rPr lang="pl-PL" sz="800" i="1" dirty="0" err="1"/>
              <a:t>Med</a:t>
            </a:r>
            <a:r>
              <a:rPr lang="pl-PL" sz="800" i="1" dirty="0"/>
              <a:t> 2011; NELSON  N </a:t>
            </a:r>
            <a:r>
              <a:rPr lang="pl-PL" sz="800" i="1" dirty="0" err="1"/>
              <a:t>Engl</a:t>
            </a:r>
            <a:r>
              <a:rPr lang="pl-PL" sz="800" i="1" dirty="0"/>
              <a:t> J Med. 2020</a:t>
            </a:r>
          </a:p>
          <a:p>
            <a:r>
              <a:rPr lang="pl-PL" sz="667" dirty="0"/>
              <a:t> 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1117597" y="1344025"/>
          <a:ext cx="10325104" cy="49611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4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31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812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812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97280">
                <a:tc>
                  <a:txBody>
                    <a:bodyPr/>
                    <a:lstStyle/>
                    <a:p>
                      <a:r>
                        <a:rPr lang="pl-PL" sz="2100" dirty="0">
                          <a:latin typeface="Arial Black" pitchFamily="34" charset="0"/>
                        </a:rPr>
                        <a:t>NOWOTWÓR</a:t>
                      </a:r>
                    </a:p>
                  </a:txBody>
                  <a:tcPr marL="121920" marR="121920" marT="60960" marB="6096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100" dirty="0">
                          <a:latin typeface="Arial Black" pitchFamily="34" charset="0"/>
                        </a:rPr>
                        <a:t>RODZAJ TESTU</a:t>
                      </a:r>
                    </a:p>
                    <a:p>
                      <a:r>
                        <a:rPr lang="pl-PL" sz="2100" dirty="0">
                          <a:latin typeface="Arial Black" pitchFamily="34" charset="0"/>
                        </a:rPr>
                        <a:t>INTERWAŁ</a:t>
                      </a:r>
                    </a:p>
                  </a:txBody>
                  <a:tcPr marL="121920" marR="121920" marT="60960" marB="6096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100" dirty="0">
                          <a:latin typeface="Arial Black" pitchFamily="34" charset="0"/>
                        </a:rPr>
                        <a:t>POPULACJA DOCELOWA</a:t>
                      </a:r>
                    </a:p>
                  </a:txBody>
                  <a:tcPr marL="121920" marR="121920" marT="60960" marB="6096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100" dirty="0">
                          <a:latin typeface="Arial Black" pitchFamily="34" charset="0"/>
                        </a:rPr>
                        <a:t>EFEKT – redukcja ryzyka zgonu</a:t>
                      </a:r>
                    </a:p>
                  </a:txBody>
                  <a:tcPr marL="121920" marR="121920" marT="60960" marB="60960"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2203">
                <a:tc>
                  <a:txBody>
                    <a:bodyPr/>
                    <a:lstStyle/>
                    <a:p>
                      <a:r>
                        <a:rPr lang="pl-PL" sz="2100" dirty="0">
                          <a:solidFill>
                            <a:srgbClr val="FF0066"/>
                          </a:solidFill>
                          <a:latin typeface="Arial Black" pitchFamily="34" charset="0"/>
                        </a:rPr>
                        <a:t>RAK PIERSI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pl-PL" sz="1600" dirty="0">
                          <a:solidFill>
                            <a:srgbClr val="FF0066"/>
                          </a:solidFill>
                          <a:latin typeface="Arial Black" pitchFamily="34" charset="0"/>
                        </a:rPr>
                        <a:t>MAMMOGRAFIA</a:t>
                      </a:r>
                    </a:p>
                    <a:p>
                      <a:r>
                        <a:rPr lang="pl-PL" sz="1600" dirty="0">
                          <a:solidFill>
                            <a:srgbClr val="FF0066"/>
                          </a:solidFill>
                          <a:latin typeface="Arial Black" pitchFamily="34" charset="0"/>
                        </a:rPr>
                        <a:t>2 lata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pl-PL" sz="1900" dirty="0">
                          <a:solidFill>
                            <a:srgbClr val="FF0066"/>
                          </a:solidFill>
                          <a:latin typeface="Arial Black"/>
                        </a:rPr>
                        <a:t>♀ 50-69 lat</a:t>
                      </a:r>
                      <a:endParaRPr lang="pl-PL" sz="1900" dirty="0">
                        <a:solidFill>
                          <a:srgbClr val="FF0066"/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pl-PL" sz="1900" b="1" dirty="0">
                          <a:solidFill>
                            <a:srgbClr val="FF0066"/>
                          </a:solidFill>
                        </a:rPr>
                        <a:t>&gt; 38 - 48%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2203">
                <a:tc>
                  <a:txBody>
                    <a:bodyPr/>
                    <a:lstStyle/>
                    <a:p>
                      <a:r>
                        <a:rPr lang="pl-PL" sz="2100" dirty="0">
                          <a:solidFill>
                            <a:srgbClr val="00CCFF"/>
                          </a:solidFill>
                          <a:latin typeface="Arial Black" pitchFamily="34" charset="0"/>
                        </a:rPr>
                        <a:t>RAK SZYJKI MACICY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pl-PL" sz="1600" dirty="0">
                          <a:solidFill>
                            <a:srgbClr val="00CCFF"/>
                          </a:solidFill>
                          <a:latin typeface="Arial Black" pitchFamily="34" charset="0"/>
                        </a:rPr>
                        <a:t>CYTOLOGIA</a:t>
                      </a:r>
                    </a:p>
                    <a:p>
                      <a:r>
                        <a:rPr lang="pl-PL" sz="1600" dirty="0">
                          <a:solidFill>
                            <a:srgbClr val="00CCFF"/>
                          </a:solidFill>
                          <a:latin typeface="Arial Black" pitchFamily="34" charset="0"/>
                        </a:rPr>
                        <a:t>3 lata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pl-PL" sz="1900" dirty="0">
                          <a:solidFill>
                            <a:srgbClr val="00CCFF"/>
                          </a:solidFill>
                          <a:latin typeface="Arial Black" pitchFamily="34" charset="0"/>
                        </a:rPr>
                        <a:t>♀ 25-59 lat</a:t>
                      </a:r>
                    </a:p>
                    <a:p>
                      <a:endParaRPr lang="pl-PL" sz="1900" dirty="0">
                        <a:solidFill>
                          <a:srgbClr val="00CCFF"/>
                        </a:solidFill>
                        <a:latin typeface="Arial Black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pl-PL" sz="1900" b="1" dirty="0">
                          <a:solidFill>
                            <a:srgbClr val="00CCFF"/>
                          </a:solidFill>
                        </a:rPr>
                        <a:t>&gt; 60-90%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2203">
                <a:tc>
                  <a:txBody>
                    <a:bodyPr/>
                    <a:lstStyle/>
                    <a:p>
                      <a:r>
                        <a:rPr lang="pl-PL" sz="21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Black" pitchFamily="34" charset="0"/>
                        </a:rPr>
                        <a:t>RAK JELITA GRUBEGO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pl-PL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Black" pitchFamily="34" charset="0"/>
                        </a:rPr>
                        <a:t>KOLONOSKOPIA</a:t>
                      </a:r>
                    </a:p>
                    <a:p>
                      <a:r>
                        <a:rPr lang="pl-PL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Black" pitchFamily="34" charset="0"/>
                        </a:rPr>
                        <a:t>1</a:t>
                      </a:r>
                      <a:r>
                        <a:rPr lang="pl-PL" sz="16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Black" pitchFamily="34" charset="0"/>
                        </a:rPr>
                        <a:t> raz w życiu</a:t>
                      </a:r>
                      <a:endParaRPr lang="pl-PL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Black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pl-PL" sz="19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Black" pitchFamily="34" charset="0"/>
                        </a:rPr>
                        <a:t>♀ </a:t>
                      </a:r>
                      <a:r>
                        <a:rPr lang="pl-PL" sz="19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Black" pitchFamily="34" charset="0"/>
                        </a:rPr>
                        <a:t>i</a:t>
                      </a:r>
                      <a:r>
                        <a:rPr lang="pl-PL" sz="19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Black" pitchFamily="34" charset="0"/>
                        </a:rPr>
                        <a:t> ♂ 55-64 lata</a:t>
                      </a:r>
                    </a:p>
                    <a:p>
                      <a:endParaRPr lang="pl-PL" sz="19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Black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pl-PL" sz="19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&gt; 60-80% 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r>
                        <a:rPr lang="pl-PL" sz="21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 pitchFamily="34" charset="0"/>
                        </a:rPr>
                        <a:t>RAK PŁUCA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pl-PL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 pitchFamily="34" charset="0"/>
                        </a:rPr>
                        <a:t>TOMOGRAFIA (NDTK)</a:t>
                      </a:r>
                    </a:p>
                    <a:p>
                      <a:r>
                        <a:rPr lang="pl-PL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 pitchFamily="34" charset="0"/>
                        </a:rPr>
                        <a:t>cyklicznie</a:t>
                      </a:r>
                      <a:r>
                        <a:rPr lang="pl-PL" sz="160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 pitchFamily="34" charset="0"/>
                        </a:rPr>
                        <a:t> wg algorytmu</a:t>
                      </a:r>
                      <a:endParaRPr lang="pl-PL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 Black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pl-PL" sz="19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 pitchFamily="34" charset="0"/>
                        </a:rPr>
                        <a:t>♀ i ♂ &gt;</a:t>
                      </a:r>
                      <a:r>
                        <a:rPr lang="pl-PL" sz="190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 pitchFamily="34" charset="0"/>
                        </a:rPr>
                        <a:t> 50</a:t>
                      </a:r>
                      <a:r>
                        <a:rPr lang="pl-PL" sz="19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 pitchFamily="34" charset="0"/>
                        </a:rPr>
                        <a:t> lat</a:t>
                      </a:r>
                    </a:p>
                    <a:p>
                      <a:endParaRPr lang="pl-PL" sz="19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 Black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pl-PL" sz="19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&gt; 20%  (26-39%)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500" y="3371851"/>
            <a:ext cx="855941" cy="95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062" y="2468578"/>
            <a:ext cx="866381" cy="903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501" y="4327264"/>
            <a:ext cx="866380" cy="886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501" y="5213350"/>
            <a:ext cx="866380" cy="1091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5478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36B16BE5-2158-4572-8931-4C3F78B3939D}"/>
              </a:ext>
            </a:extLst>
          </p:cNvPr>
          <p:cNvSpPr txBox="1"/>
          <p:nvPr/>
        </p:nvSpPr>
        <p:spPr>
          <a:xfrm>
            <a:off x="7062833" y="6388915"/>
            <a:ext cx="4743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NEJM, 29/01/2020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F5EC072-68AA-4A66-9C5F-4C8A3683BB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2319" y="68975"/>
            <a:ext cx="5022956" cy="6296316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B3E74FEC-97B8-4A82-B783-D552DA3C5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6233" y="69056"/>
            <a:ext cx="5135463" cy="6319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EB12D68D-3049-48FC-ACE5-B169E24D6DE6}"/>
              </a:ext>
            </a:extLst>
          </p:cNvPr>
          <p:cNvSpPr txBox="1"/>
          <p:nvPr/>
        </p:nvSpPr>
        <p:spPr>
          <a:xfrm>
            <a:off x="636233" y="6388915"/>
            <a:ext cx="4743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NEJM, 4/08/2011</a:t>
            </a:r>
          </a:p>
        </p:txBody>
      </p:sp>
    </p:spTree>
    <p:extLst>
      <p:ext uri="{BB962C8B-B14F-4D97-AF65-F5344CB8AC3E}">
        <p14:creationId xmlns:p14="http://schemas.microsoft.com/office/powerpoint/2010/main" val="570162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135560" y="2564905"/>
            <a:ext cx="799288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800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Cel główny:</a:t>
            </a:r>
          </a:p>
          <a:p>
            <a:pPr algn="just"/>
            <a:endParaRPr lang="pl-PL" sz="2800" b="1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pl-PL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Celem niniejszego </a:t>
            </a:r>
            <a:r>
              <a:rPr lang="pl-PL" sz="2800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programu polityki zdrowotnej </a:t>
            </a:r>
            <a:r>
              <a:rPr lang="pl-PL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jest poprawa wykrywalności raka płuca w jego wczesnych postaciach, co ma skutkować poprawą przeżywalności i zmniejszeniem śmiertelności wśród osób o zwiększonym ryzyku zachorowania.</a:t>
            </a:r>
          </a:p>
          <a:p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1721768" y="1628246"/>
            <a:ext cx="8748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chemeClr val="bg1"/>
                </a:solidFill>
              </a:rPr>
              <a:t> </a:t>
            </a:r>
            <a:r>
              <a:rPr lang="pl-PL" sz="3200" b="1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Cele Programu Zdrowotnego WWRP 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E1B1DA3-11A9-4357-ADC6-EF1E5E6DDD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2403" y="155581"/>
            <a:ext cx="7247194" cy="1120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146"/>
    </mc:Choice>
    <mc:Fallback xmlns="">
      <p:transition spd="slow" advTm="17146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438150" y="1562699"/>
            <a:ext cx="1099185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8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Klasyfikacja SPN </a:t>
            </a:r>
            <a:r>
              <a:rPr lang="cs-CZ" sz="1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(definicja wyniku dodatniego) i dalsze postępowanie - </a:t>
            </a:r>
            <a:r>
              <a:rPr lang="cs-CZ" sz="1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połączenie zaleceń:</a:t>
            </a:r>
            <a:br>
              <a:rPr lang="cs-CZ" sz="1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1800" b="1" dirty="0">
                <a:solidFill>
                  <a:srgbClr val="92D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BTS </a:t>
            </a:r>
            <a:r>
              <a:rPr lang="cs-CZ" sz="1800" dirty="0">
                <a:solidFill>
                  <a:srgbClr val="92D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(vol. -  solid nodules)</a:t>
            </a:r>
            <a:r>
              <a:rPr lang="cs-CZ" sz="1800" b="1" dirty="0">
                <a:solidFill>
                  <a:srgbClr val="92D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+ Lung-RADS</a:t>
            </a:r>
            <a:r>
              <a:rPr lang="cs-CZ" sz="1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800" dirty="0">
                <a:solidFill>
                  <a:srgbClr val="92D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(subsolid nodules)</a:t>
            </a:r>
            <a:endParaRPr lang="pl-PL" sz="1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b="1" dirty="0">
              <a:solidFill>
                <a:srgbClr val="FFC000"/>
              </a:solidFill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cs-CZ" b="1" dirty="0">
                <a:solidFill>
                  <a:srgbClr val="FFC000"/>
                </a:solidFill>
              </a:rPr>
              <a:t>osoby w wieku 55 -74 lat</a:t>
            </a:r>
            <a:r>
              <a:rPr lang="cs-CZ" b="1" dirty="0">
                <a:solidFill>
                  <a:schemeClr val="bg1"/>
                </a:solidFill>
              </a:rPr>
              <a:t> </a:t>
            </a:r>
            <a:r>
              <a:rPr lang="cs-CZ" dirty="0">
                <a:solidFill>
                  <a:schemeClr val="bg1"/>
                </a:solidFill>
              </a:rPr>
              <a:t>z konsumpcją tytoniu większą lub równą </a:t>
            </a:r>
            <a:r>
              <a:rPr lang="cs-CZ" dirty="0">
                <a:solidFill>
                  <a:srgbClr val="FF0000"/>
                </a:solidFill>
              </a:rPr>
              <a:t>20 paczkolat</a:t>
            </a:r>
            <a:r>
              <a:rPr lang="cs-CZ" dirty="0">
                <a:solidFill>
                  <a:schemeClr val="bg1"/>
                </a:solidFill>
              </a:rPr>
              <a:t>, okresem abstynencji tytoniowej nie dłuższym niż </a:t>
            </a:r>
            <a:r>
              <a:rPr lang="cs-CZ" dirty="0">
                <a:solidFill>
                  <a:srgbClr val="FF0000"/>
                </a:solidFill>
              </a:rPr>
              <a:t>15 lat</a:t>
            </a:r>
          </a:p>
          <a:p>
            <a:pPr marL="342900" indent="-342900">
              <a:buFont typeface="Wingdings" pitchFamily="2" charset="2"/>
              <a:buChar char="v"/>
            </a:pPr>
            <a:endParaRPr lang="pl-PL" dirty="0">
              <a:solidFill>
                <a:schemeClr val="bg1"/>
              </a:solidFill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cs-CZ" b="1" dirty="0">
                <a:solidFill>
                  <a:srgbClr val="FFC000"/>
                </a:solidFill>
              </a:rPr>
              <a:t>osoby w wieku 50 -74 lat </a:t>
            </a:r>
            <a:r>
              <a:rPr lang="cs-CZ" dirty="0">
                <a:solidFill>
                  <a:schemeClr val="bg1"/>
                </a:solidFill>
              </a:rPr>
              <a:t>z konsumpcją tytoniu większą lub równą </a:t>
            </a:r>
            <a:r>
              <a:rPr lang="cs-CZ" dirty="0">
                <a:solidFill>
                  <a:srgbClr val="FF0000"/>
                </a:solidFill>
              </a:rPr>
              <a:t>20 paczkolat</a:t>
            </a:r>
            <a:r>
              <a:rPr lang="cs-CZ" dirty="0">
                <a:solidFill>
                  <a:schemeClr val="bg1"/>
                </a:solidFill>
              </a:rPr>
              <a:t>, okresem abstynencji tytoniowej nie dłuższym niż </a:t>
            </a:r>
            <a:r>
              <a:rPr lang="cs-CZ" dirty="0">
                <a:solidFill>
                  <a:srgbClr val="FF0000"/>
                </a:solidFill>
              </a:rPr>
              <a:t>15 lat </a:t>
            </a:r>
            <a:r>
              <a:rPr lang="cs-CZ" dirty="0">
                <a:solidFill>
                  <a:schemeClr val="bg1"/>
                </a:solidFill>
              </a:rPr>
              <a:t>u których stwierdza się </a:t>
            </a:r>
            <a:r>
              <a:rPr lang="cs-CZ" b="1" dirty="0">
                <a:solidFill>
                  <a:srgbClr val="FFC000"/>
                </a:solidFill>
              </a:rPr>
              <a:t>jeden z czynników ryzyka</a:t>
            </a:r>
            <a:r>
              <a:rPr lang="cs-CZ" dirty="0">
                <a:solidFill>
                  <a:schemeClr val="bg1"/>
                </a:solidFill>
              </a:rPr>
              <a:t>:</a:t>
            </a:r>
            <a:endParaRPr lang="pl-PL" dirty="0">
              <a:solidFill>
                <a:schemeClr val="bg1"/>
              </a:solidFill>
            </a:endParaRPr>
          </a:p>
          <a:p>
            <a:pPr marL="800100" lvl="1" indent="-342900">
              <a:buFont typeface="Wingdings" pitchFamily="2" charset="2"/>
              <a:buChar char="ü"/>
            </a:pPr>
            <a:r>
              <a:rPr lang="cs-CZ" dirty="0">
                <a:solidFill>
                  <a:schemeClr val="bg1"/>
                </a:solidFill>
              </a:rPr>
              <a:t>ekspozycja zawodowa na krzemionkę, beryl, nikiel, chrom, kadm,azbest, związki arsenu, spaliny silników diesla, dym ze spalania węgla kamiennego, sadza</a:t>
            </a:r>
            <a:endParaRPr lang="pl-PL" dirty="0">
              <a:solidFill>
                <a:schemeClr val="bg1"/>
              </a:solidFill>
            </a:endParaRPr>
          </a:p>
          <a:p>
            <a:pPr marL="800100" lvl="1" indent="-342900">
              <a:buFont typeface="Wingdings" pitchFamily="2" charset="2"/>
              <a:buChar char="ü"/>
            </a:pPr>
            <a:r>
              <a:rPr lang="cs-CZ" dirty="0">
                <a:solidFill>
                  <a:schemeClr val="bg1"/>
                </a:solidFill>
              </a:rPr>
              <a:t>ekspozycja na radon</a:t>
            </a:r>
            <a:endParaRPr lang="pl-PL" dirty="0">
              <a:solidFill>
                <a:schemeClr val="bg1"/>
              </a:solidFill>
            </a:endParaRPr>
          </a:p>
          <a:p>
            <a:pPr marL="800100" lvl="1" indent="-342900">
              <a:buFont typeface="Wingdings" pitchFamily="2" charset="2"/>
              <a:buChar char="ü"/>
            </a:pPr>
            <a:r>
              <a:rPr lang="cs-CZ" dirty="0">
                <a:solidFill>
                  <a:schemeClr val="bg1"/>
                </a:solidFill>
              </a:rPr>
              <a:t>indywidualna historia zachorowania na raka: przebyty rak płuca (lung cancer survivor), w wywiadzie chłoniak, rak głowy i szyi lub raki zależne od palenia tytoniu, np. rak pęcherza moczowego</a:t>
            </a:r>
            <a:endParaRPr lang="pl-PL" dirty="0">
              <a:solidFill>
                <a:schemeClr val="bg1"/>
              </a:solidFill>
            </a:endParaRPr>
          </a:p>
          <a:p>
            <a:pPr marL="800100" lvl="1" indent="-342900">
              <a:buFont typeface="Wingdings" pitchFamily="2" charset="2"/>
              <a:buChar char="ü"/>
            </a:pPr>
            <a:r>
              <a:rPr lang="cs-CZ" dirty="0">
                <a:solidFill>
                  <a:schemeClr val="bg1"/>
                </a:solidFill>
              </a:rPr>
              <a:t>rak płuca w wywiadzie u krewnych pierwszego stopnia</a:t>
            </a:r>
            <a:endParaRPr lang="pl-PL" dirty="0">
              <a:solidFill>
                <a:schemeClr val="bg1"/>
              </a:solidFill>
            </a:endParaRPr>
          </a:p>
          <a:p>
            <a:pPr marL="800100" lvl="1" indent="-342900">
              <a:buFont typeface="Wingdings" pitchFamily="2" charset="2"/>
              <a:buChar char="ü"/>
            </a:pPr>
            <a:r>
              <a:rPr lang="cs-CZ" dirty="0">
                <a:solidFill>
                  <a:schemeClr val="bg1"/>
                </a:solidFill>
              </a:rPr>
              <a:t>historia chorób płuc: przewlekła obturacyjna choroba płuc (POChP) lub włóknienie płuc (IPF)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1775520" y="476672"/>
            <a:ext cx="8748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chemeClr val="bg1"/>
                </a:solidFill>
              </a:rPr>
              <a:t> </a:t>
            </a:r>
            <a:endParaRPr lang="pl-PL" sz="2200" b="1" dirty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1721768" y="307395"/>
            <a:ext cx="8748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Zalecenia włączania do programu w oparciu o stratyfikację ryzyka zachorowania na raka płuca </a:t>
            </a:r>
            <a:endParaRPr lang="pl-PL" sz="20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570"/>
    </mc:Choice>
    <mc:Fallback xmlns="">
      <p:transition spd="slow" advTm="4557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552" y="116632"/>
            <a:ext cx="8229600" cy="1143000"/>
          </a:xfrm>
        </p:spPr>
        <p:txBody>
          <a:bodyPr>
            <a:normAutofit/>
          </a:bodyPr>
          <a:lstStyle/>
          <a:p>
            <a:r>
              <a:rPr lang="pl-PL" sz="2800" b="1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NDTK klatki piersiowej dostarcza informacji dotyczących:</a:t>
            </a:r>
            <a:endParaRPr lang="en-US" sz="2800" b="1" dirty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3552" y="1412776"/>
            <a:ext cx="8229600" cy="5112568"/>
          </a:xfrm>
        </p:spPr>
        <p:txBody>
          <a:bodyPr>
            <a:normAutofit lnSpcReduction="10000"/>
          </a:bodyPr>
          <a:lstStyle/>
          <a:p>
            <a:pPr marL="514350" indent="-514350">
              <a:lnSpc>
                <a:spcPct val="170000"/>
              </a:lnSpc>
              <a:spcBef>
                <a:spcPts val="0"/>
              </a:spcBef>
              <a:buFont typeface="+mj-lt"/>
              <a:buAutoNum type="arabicParenR"/>
            </a:pPr>
            <a:r>
              <a:rPr lang="pl-PL" sz="2200" b="1" u="sng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Raka płuca</a:t>
            </a:r>
            <a:endParaRPr lang="en-US" sz="2200" b="1" u="sng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14350" indent="-514350">
              <a:lnSpc>
                <a:spcPct val="170000"/>
              </a:lnSpc>
              <a:spcBef>
                <a:spcPts val="0"/>
              </a:spcBef>
              <a:buFont typeface="+mj-lt"/>
              <a:buAutoNum type="arabicParenR"/>
            </a:pPr>
            <a:r>
              <a:rPr lang="pl-PL" sz="22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Rozedmy</a:t>
            </a:r>
          </a:p>
          <a:p>
            <a:pPr marL="514350" indent="-514350">
              <a:lnSpc>
                <a:spcPct val="170000"/>
              </a:lnSpc>
              <a:spcBef>
                <a:spcPts val="0"/>
              </a:spcBef>
              <a:buFont typeface="+mj-lt"/>
              <a:buAutoNum type="arabicParenR"/>
            </a:pPr>
            <a:r>
              <a:rPr lang="pl-PL" sz="22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Śródmiąższowych chorób płuc (ILD)</a:t>
            </a:r>
            <a:endParaRPr lang="en-US" sz="22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14350" indent="-514350">
              <a:lnSpc>
                <a:spcPct val="170000"/>
              </a:lnSpc>
              <a:spcBef>
                <a:spcPts val="0"/>
              </a:spcBef>
              <a:buFont typeface="+mj-lt"/>
              <a:buAutoNum type="arabicParenR"/>
            </a:pPr>
            <a:r>
              <a:rPr lang="en-US" sz="22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r>
              <a:rPr lang="pl-PL" sz="22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horoby</a:t>
            </a:r>
            <a:r>
              <a:rPr lang="pl-PL" sz="22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niedokrwiennej serca (CAC </a:t>
            </a:r>
            <a:r>
              <a:rPr lang="pl-PL" sz="22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score</a:t>
            </a:r>
            <a:r>
              <a:rPr lang="pl-PL" sz="22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en-US" sz="22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14350" indent="-514350">
              <a:lnSpc>
                <a:spcPct val="170000"/>
              </a:lnSpc>
              <a:spcBef>
                <a:spcPts val="0"/>
              </a:spcBef>
              <a:buFont typeface="+mj-lt"/>
              <a:buAutoNum type="arabicParenR"/>
            </a:pPr>
            <a:r>
              <a:rPr lang="pl-PL" sz="22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Chorób śródpiersia</a:t>
            </a:r>
            <a:r>
              <a:rPr lang="en-US" sz="22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pl-PL" sz="22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pl-PL" sz="22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grasiczak</a:t>
            </a:r>
            <a:r>
              <a:rPr lang="pl-PL" sz="22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en-US" sz="22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14350" indent="-514350">
              <a:lnSpc>
                <a:spcPct val="170000"/>
              </a:lnSpc>
              <a:spcBef>
                <a:spcPts val="0"/>
              </a:spcBef>
              <a:buFont typeface="+mj-lt"/>
              <a:buAutoNum type="arabicParenR"/>
            </a:pPr>
            <a:r>
              <a:rPr lang="pl-PL" sz="22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Chorób aorty</a:t>
            </a:r>
            <a:r>
              <a:rPr lang="en-US" sz="22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pl-PL" sz="22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(tętniaki)</a:t>
            </a:r>
          </a:p>
          <a:p>
            <a:pPr marL="514350" indent="-514350">
              <a:lnSpc>
                <a:spcPct val="170000"/>
              </a:lnSpc>
              <a:spcBef>
                <a:spcPts val="0"/>
              </a:spcBef>
              <a:buFont typeface="+mj-lt"/>
              <a:buAutoNum type="arabicParenR"/>
            </a:pPr>
            <a:r>
              <a:rPr lang="pl-PL" sz="22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Osteoporozy</a:t>
            </a:r>
          </a:p>
          <a:p>
            <a:pPr marL="514350" indent="-514350">
              <a:lnSpc>
                <a:spcPct val="170000"/>
              </a:lnSpc>
              <a:spcBef>
                <a:spcPts val="0"/>
              </a:spcBef>
              <a:buFont typeface="+mj-lt"/>
              <a:buAutoNum type="arabicParenR"/>
            </a:pPr>
            <a:r>
              <a:rPr lang="pl-PL" sz="22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Guzów piersi</a:t>
            </a:r>
          </a:p>
          <a:p>
            <a:pPr marL="514350" indent="-514350">
              <a:lnSpc>
                <a:spcPct val="170000"/>
              </a:lnSpc>
              <a:spcBef>
                <a:spcPts val="0"/>
              </a:spcBef>
              <a:buFont typeface="+mj-lt"/>
              <a:buAutoNum type="arabicParenR"/>
            </a:pPr>
            <a:r>
              <a:rPr lang="pl-PL" sz="22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Guzów/raka górnych biegunów nerek</a:t>
            </a:r>
          </a:p>
          <a:p>
            <a:endParaRPr lang="pl-PL" dirty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622</TotalTime>
  <Words>718</Words>
  <Application>Microsoft Office PowerPoint</Application>
  <PresentationFormat>Panoramiczny</PresentationFormat>
  <Paragraphs>123</Paragraphs>
  <Slides>20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30" baseType="lpstr">
      <vt:lpstr>Arial</vt:lpstr>
      <vt:lpstr>Arial Black</vt:lpstr>
      <vt:lpstr>Calibri</vt:lpstr>
      <vt:lpstr>Calibri Light</vt:lpstr>
      <vt:lpstr>Helvetica Neue Light</vt:lpstr>
      <vt:lpstr>lato-light</vt:lpstr>
      <vt:lpstr>Source Sans Pro Semibold</vt:lpstr>
      <vt:lpstr>Tahoma</vt:lpstr>
      <vt:lpstr>Wingdings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NDTK klatki piersiowej dostarcza informacji dotyczących:</vt:lpstr>
      <vt:lpstr>LDCT screening in Poland</vt:lpstr>
      <vt:lpstr>Prezentacja programu PowerPoint</vt:lpstr>
      <vt:lpstr>Automatyczna analiza rozedmy w badaniu TK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Mariusz Adamek</dc:creator>
  <cp:lastModifiedBy>Mariusz Adamek</cp:lastModifiedBy>
  <cp:revision>13</cp:revision>
  <dcterms:created xsi:type="dcterms:W3CDTF">2021-06-12T20:52:44Z</dcterms:created>
  <dcterms:modified xsi:type="dcterms:W3CDTF">2021-06-13T07:15:26Z</dcterms:modified>
</cp:coreProperties>
</file>