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7" r:id="rId2"/>
    <p:sldId id="259" r:id="rId3"/>
    <p:sldId id="306" r:id="rId4"/>
    <p:sldId id="307" r:id="rId5"/>
    <p:sldId id="298" r:id="rId6"/>
    <p:sldId id="292" r:id="rId7"/>
    <p:sldId id="466" r:id="rId8"/>
    <p:sldId id="270" r:id="rId9"/>
    <p:sldId id="273" r:id="rId10"/>
    <p:sldId id="294" r:id="rId11"/>
    <p:sldId id="280" r:id="rId12"/>
    <p:sldId id="465" r:id="rId13"/>
    <p:sldId id="383" r:id="rId14"/>
    <p:sldId id="290" r:id="rId15"/>
    <p:sldId id="276" r:id="rId16"/>
    <p:sldId id="462" r:id="rId17"/>
    <p:sldId id="279" r:id="rId18"/>
    <p:sldId id="286" r:id="rId19"/>
    <p:sldId id="289" r:id="rId20"/>
    <p:sldId id="359" r:id="rId21"/>
    <p:sldId id="335" r:id="rId22"/>
    <p:sldId id="285" r:id="rId23"/>
    <p:sldId id="281" r:id="rId24"/>
    <p:sldId id="328" r:id="rId25"/>
    <p:sldId id="329" r:id="rId26"/>
    <p:sldId id="330" r:id="rId27"/>
    <p:sldId id="464" r:id="rId28"/>
    <p:sldId id="360" r:id="rId29"/>
    <p:sldId id="361" r:id="rId30"/>
    <p:sldId id="4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38B7-3209-48B2-A2DE-88A794F6407B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0CC1A-71C6-42F9-96CE-66B8EBFEBB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27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E40D-7F47-4CC1-BD36-2A895E4453BB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EC276A-0CE5-44C1-9233-0A7C9BA7E100}" type="slidenum">
              <a:rPr lang="pl-PL" smtClean="0">
                <a:latin typeface="Arial" charset="0"/>
                <a:cs typeface="Arial" charset="0"/>
              </a:rPr>
              <a:pPr/>
              <a:t>8</a:t>
            </a:fld>
            <a:endParaRPr lang="pl-P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87312-C4B0-5042-88FE-92D7008C2F3E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4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188EC0-69FA-46BD-A670-A605E735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9104BB-8E8E-4073-8CFC-6C77A7808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D0F73C-0B82-45D0-9375-A3564C8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9A265E-D9B4-41FF-82FF-3F37FC40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996F2F-238B-4190-9113-32DDAC50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1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DCE9E1-A34A-4CE2-9305-CF6F81A9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7D07A81-696C-422C-9EFE-74C8ADB89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4063B9-3496-45CD-8AA5-7C3DF4FB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841433-9D8E-48D7-97B5-AFCBEFF5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4C5C60-C087-4860-84D9-5DAD87C9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28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EA5F1C-9322-4A04-AB4D-D0D46486D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2B54C9B-C879-48E4-BCAC-14B6D34CE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AFDF23-5FAB-48FD-BF3F-CD0A5328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C1670D-09A8-4A8C-9EF7-05BF5C83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49511A-873F-4AA5-9C07-12415B1F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78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CAF73-D15C-4CE7-8563-B54CE84F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9DB76-9F2E-4851-901F-2FBB620D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38FF8A-ED7C-443C-AC1D-42E5FEA1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E99C8F-57FE-41A6-9588-95BB624E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445473-5BDD-4C28-B3DD-3E701CCA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72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041B4E-7CC0-4406-A6DF-D2C1F521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CED0B0-EC36-47DF-A564-3EB14F5C5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40703B-F5FC-4DE2-908B-0E542659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93754D-E2A3-435F-9DA7-C19ADC97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9FDA48-BF54-44D4-BFDE-DF3DDD06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52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BCC254-F324-4AA4-AFAD-4B6121C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65A53D-6C92-4E1A-9E72-E782C95EC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59FFE9-BF94-482B-A521-F8DB7C09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0070C3-2569-4763-8A77-A692AF29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9A3530-5F82-4800-825D-AA76AEDE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2A3135-5310-40BE-9849-61AF7DA3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23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0E80A3-E09E-4773-A41E-73EB023A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5CE284-82FE-4201-8816-899EA84EC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627946-52F2-479D-AA62-2A594E5C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0FEBFA1-33E1-427D-9555-13D9401A5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A64801-F469-4B07-85CC-80449E8B3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D69C97C-6267-4F95-8D0F-C7B57D35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14D390F-FC2E-4323-B6C5-D33338B0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1BE2967-2A57-4F9D-9CDD-DB4B3567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0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9E6A4-BCB1-48FF-AE55-812B436D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4B05DFE-E1A0-4377-A368-B3BFD946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649FE2-31FF-4EF8-96E1-888D50AB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38CF77-8A74-45F9-BF51-A32D8289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9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ED7FA3F-3DA6-4B22-8878-88C4B6B0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84C3CF-540B-4D2A-A5B9-55B1A9F1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069353-428C-420F-9177-F4E7B461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44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FCA30-6EC6-4F57-93A8-BDE2CC19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BF290-1FAD-4273-97A6-4757825F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95D62E-241F-4708-85BD-14927D6C1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B95226-EDED-4537-9D62-9731FEEE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F89B03-732C-4E62-94D1-A426B73F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B80DDA-4861-4F0E-B8C3-70C8A96C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1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547FAA-4E6A-4F26-BCF5-5D52183E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7AA6C10-E8F9-448A-AA36-32C46C60B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46E475-BB1C-4BF9-A4D3-6A1A101FA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AFC2CA-ED27-45E8-8789-7F506BF6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EA495A-58BB-426B-A793-CD4F9E05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74A200-1549-4EAB-B716-5CC3CEC3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56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E0139D2-3889-4BFC-8676-BCA41D2B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3BF86A-5506-4080-857B-186A76D4C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7086C2-2265-46F1-9B95-841BB1BEA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5E0D-DA95-4637-AC05-99B8EA513D89}" type="datetimeFigureOut">
              <a:rPr lang="pl-PL" smtClean="0"/>
              <a:t>17.05.2021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A1F3AC-9FA6-44AF-A0D0-E1DCB5D11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09B2EE-1542-4C63-851E-C5E65F74E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0C97-1047-4939-AAB2-C9A7B09FA8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2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1"/>
          <p:cNvSpPr txBox="1">
            <a:spLocks noChangeArrowheads="1"/>
          </p:cNvSpPr>
          <p:nvPr/>
        </p:nvSpPr>
        <p:spPr bwMode="auto">
          <a:xfrm>
            <a:off x="1991544" y="1196753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Skrining</a:t>
            </a:r>
            <a:r>
              <a:rPr lang="pl-PL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raka płuca w Polsce – spojrzenie pulmonologa </a:t>
            </a:r>
          </a:p>
          <a:p>
            <a:pPr algn="ctr"/>
            <a:r>
              <a:rPr lang="pl-PL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(MZ WWRP POWER)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891644" y="3322750"/>
            <a:ext cx="6624736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Mariusz Adamek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Katedra i Klinika Chirurgii Klatki Piersiowej SUM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 Zakład Radiologii </a:t>
            </a:r>
            <a:r>
              <a:rPr lang="pl-PL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GUMed</a:t>
            </a:r>
            <a:endParaRPr lang="pl-PL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11624" y="51571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Wykorzystano materiały za zgodą</a:t>
            </a:r>
            <a:r>
              <a:rPr lang="pl-PL" sz="16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l-P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pl-P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C.I.Henschke</a:t>
            </a:r>
            <a:r>
              <a:rPr lang="pl-P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(MSMC), </a:t>
            </a:r>
            <a:r>
              <a:rPr lang="pl-PL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N.Peled</a:t>
            </a:r>
            <a:r>
              <a:rPr lang="pl-P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(TAU), </a:t>
            </a:r>
            <a:r>
              <a:rPr lang="pl-PL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P.P.Massion</a:t>
            </a:r>
            <a:r>
              <a:rPr lang="pl-P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(VU, VICC), </a:t>
            </a:r>
            <a:r>
              <a:rPr lang="pl-PL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W.Rzyman</a:t>
            </a:r>
            <a:r>
              <a:rPr lang="pl-P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(GUM), </a:t>
            </a:r>
            <a:r>
              <a:rPr lang="pl-PL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M.Unger</a:t>
            </a:r>
            <a:r>
              <a:rPr lang="pl-P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(TJU) , R. </a:t>
            </a:r>
            <a:r>
              <a:rPr lang="pl-PL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Zinner</a:t>
            </a:r>
            <a:r>
              <a:rPr lang="pl-P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(TJU)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4AAE45F-ACFD-4637-B62B-9875B6CF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096" y="5988190"/>
            <a:ext cx="1556231" cy="830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550" y="533908"/>
            <a:ext cx="883890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511824" y="61653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Raz et al. </a:t>
            </a:r>
            <a:r>
              <a:rPr lang="pl-PL" sz="20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Chest</a:t>
            </a:r>
            <a:r>
              <a:rPr lang="pl-PL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2007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95600" y="3140968"/>
            <a:ext cx="7056784" cy="504056"/>
          </a:xfrm>
          <a:prstGeom prst="rect">
            <a:avLst/>
          </a:prstGeom>
          <a:solidFill>
            <a:schemeClr val="accent1">
              <a:alpha val="1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775520" y="4149080"/>
            <a:ext cx="554461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548020A-F204-4CBD-99E5-DE02ACD77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6516"/>
            <a:ext cx="1626017" cy="8682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BD6376B-BEF7-4CBE-9873-E2E23B57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741" y="107047"/>
            <a:ext cx="1752787" cy="93595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717D7B1-6893-4F84-9D71-74EADF85A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2" y="226218"/>
            <a:ext cx="7972425" cy="64055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893368-BDF8-4D3E-8C6C-478A5E079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4" y="152400"/>
            <a:ext cx="8618547" cy="67056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EF7F1F2-AEB1-401D-9321-EC94185B9B0A}"/>
              </a:ext>
            </a:extLst>
          </p:cNvPr>
          <p:cNvSpPr/>
          <p:nvPr/>
        </p:nvSpPr>
        <p:spPr>
          <a:xfrm>
            <a:off x="4943475" y="1419225"/>
            <a:ext cx="2343150" cy="638175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D265427-9E44-41D4-AE69-7D6AB936EF47}"/>
              </a:ext>
            </a:extLst>
          </p:cNvPr>
          <p:cNvSpPr/>
          <p:nvPr/>
        </p:nvSpPr>
        <p:spPr>
          <a:xfrm>
            <a:off x="4943475" y="2171701"/>
            <a:ext cx="2343150" cy="857250"/>
          </a:xfrm>
          <a:prstGeom prst="rect">
            <a:avLst/>
          </a:prstGeom>
          <a:solidFill>
            <a:srgbClr val="FF0000">
              <a:alpha val="1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C807A90-FB6D-4B80-8ED1-0289B4053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798779"/>
            <a:ext cx="1733904" cy="9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4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-8389"/>
            <a:ext cx="7920880" cy="573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947936" y="6242447"/>
            <a:ext cx="522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Doug</a:t>
            </a:r>
            <a:r>
              <a:rPr lang="pl-PL" sz="20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Wood MD, IASLC </a:t>
            </a:r>
            <a:r>
              <a:rPr lang="pl-PL" sz="200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webinar</a:t>
            </a:r>
            <a:r>
              <a:rPr lang="pl-PL" sz="20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6/09/2017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638156" y="5642282"/>
            <a:ext cx="555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Posiedzenie Komisji Zdrowia Senatu RP nt. </a:t>
            </a:r>
            <a:r>
              <a:rPr lang="pl-PL" sz="24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skriningu</a:t>
            </a:r>
            <a:r>
              <a:rPr lang="pl-PL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raka płuca odbyło się 7/06/2016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4550310-334F-46A1-935B-500F2B422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7952"/>
            <a:ext cx="1918598" cy="10244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96" b="896"/>
          <a:stretch>
            <a:fillRect/>
          </a:stretch>
        </p:blipFill>
        <p:spPr>
          <a:xfrm>
            <a:off x="2200275" y="1519918"/>
            <a:ext cx="8229600" cy="452596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0275" y="243156"/>
            <a:ext cx="9144000" cy="11780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5057" y="6198969"/>
            <a:ext cx="6527800" cy="3048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9BA662F-BCD3-45FE-98DF-69DF48B7E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45880"/>
            <a:ext cx="1657613" cy="8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7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409575"/>
            <a:ext cx="849948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919536" y="2503191"/>
            <a:ext cx="85689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Ogólnopolski Program Wczesnego Wykrywania Raka Płuca (WWRP) za Pomocą </a:t>
            </a:r>
            <a:r>
              <a:rPr lang="pl-PL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Niskodawkowej</a:t>
            </a:r>
            <a:r>
              <a:rPr lang="pl-PL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Tomografii Komputerowej (NDTK) – połączenie prewencji wtórnej z pierwotną w celu </a:t>
            </a:r>
          </a:p>
          <a:p>
            <a:pPr algn="ctr"/>
            <a:r>
              <a:rPr lang="pl-PL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poprawy świadomości dotyczącej raka płuca wśród społeczeństwa i personelu ochrony</a:t>
            </a:r>
            <a:endParaRPr lang="pl-P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D5480FC-61CD-49D3-AB78-2B17C460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2" y="5805207"/>
            <a:ext cx="1830004" cy="9771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062" y="1975556"/>
            <a:ext cx="9105938" cy="47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2135560" y="252259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Umieralność na raka płuca w Polsce: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  50/10</a:t>
            </a:r>
            <a:r>
              <a:rPr lang="pl-PL" sz="2000" b="1" baseline="30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  20/10</a:t>
            </a:r>
            <a:r>
              <a:rPr lang="pl-PL" sz="2000" b="1" baseline="30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511824" y="10527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Prognoza: 32,5 tys. zachorowań w 2029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A2ECE66-8291-4D08-A38B-AC99F2AEE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58" y="109969"/>
            <a:ext cx="1842961" cy="9841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35560" y="2564905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 główny:</a:t>
            </a:r>
          </a:p>
          <a:p>
            <a:pPr algn="just"/>
            <a:endParaRPr lang="pl-PL" sz="2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Celem niniejszego programu polityki zdrowotnej jest poprawa wykrywalności raka płuca w jego wczesnych postaciach, co ma skutkować poprawą przeżywalności i zmniejszeniem śmiertelności wśród osób o zwiększonym ryzyku zachorowania.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919536" y="764705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sz="3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Cele Programu Zdrowotnego WWRP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0E847B1-6D22-40DA-9322-214FF6CA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1" y="93347"/>
            <a:ext cx="1851815" cy="9888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91544" y="1628801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b="1" dirty="0">
                <a:solidFill>
                  <a:srgbClr val="FFC000"/>
                </a:solidFill>
              </a:rPr>
              <a:t>osoby w wieku 55 -74 lat</a:t>
            </a:r>
            <a:r>
              <a:rPr lang="cs-CZ" dirty="0">
                <a:solidFill>
                  <a:schemeClr val="bg1"/>
                </a:solidFill>
              </a:rPr>
              <a:t> z konsumpcją tytoniu większą lub równą 20 paczkolat, okresem abstynencji tytoniowej nie dłuższym niż 15 lat</a:t>
            </a:r>
          </a:p>
          <a:p>
            <a:pPr marL="342900" indent="-342900">
              <a:buFont typeface="Wingdings" pitchFamily="2" charset="2"/>
              <a:buChar char="v"/>
            </a:pP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cs-CZ" b="1" dirty="0">
                <a:solidFill>
                  <a:srgbClr val="FFC000"/>
                </a:solidFill>
              </a:rPr>
              <a:t>osoby w wieku 50 -74 lat </a:t>
            </a:r>
            <a:r>
              <a:rPr lang="cs-CZ" dirty="0">
                <a:solidFill>
                  <a:schemeClr val="bg1"/>
                </a:solidFill>
              </a:rPr>
              <a:t>z konsumpcją tytoniu większą lub równą 20 paczkolat, okresem abstynencji tytoniowej nie dłuższym niż 15 lat u których stwierdza się </a:t>
            </a:r>
            <a:r>
              <a:rPr lang="cs-CZ" b="1" dirty="0">
                <a:solidFill>
                  <a:srgbClr val="FFC000"/>
                </a:solidFill>
              </a:rPr>
              <a:t>jeden z czynników ryzyka</a:t>
            </a:r>
            <a:r>
              <a:rPr lang="cs-CZ" dirty="0">
                <a:solidFill>
                  <a:schemeClr val="bg1"/>
                </a:solidFill>
              </a:rPr>
              <a:t>: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ekspozycja zawodowa na krzemionkę, beryl, nikiel, chrom, kadm,azbest, związki arsenu, spaliny silników diesla, dym ze spalania węgla kamiennego, sadza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ekspozycja na radon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indywidualna historia zachorowania na raka: przebyty rak płuca (lung cancer survivor), w wywiadzie chłoniak, rak głowy i szyi lub raki zależne od palenia tytoniu, np. rak pęcherza moczowego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rak płuca w wywiadzie u krewnych pierwszego stopnia</a:t>
            </a:r>
            <a:endParaRPr lang="pl-PL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</a:rPr>
              <a:t>historia chorób płuc: przewlekła obturacyjna choroba płuc (POChP) lub włóknienie płuc (IPF)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75520" y="476672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endParaRPr lang="pl-PL" sz="22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19536" y="40466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Zalecenia włączania do programu w oparciu o stratyfikację ryzyka zachorowania na raka płuca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D892C13-208C-4847-969B-5C2A81D0D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55" y="5829214"/>
            <a:ext cx="1767459" cy="9437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19536" y="1022673"/>
            <a:ext cx="84969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solidFill>
                  <a:schemeClr val="bg1"/>
                </a:solidFill>
              </a:rPr>
              <a:t>Guzki lite</a:t>
            </a:r>
          </a:p>
          <a:p>
            <a:endParaRPr lang="pl-PL" sz="2000" u="sng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Guzki o średnicy </a:t>
            </a:r>
            <a:r>
              <a:rPr lang="cs-CZ" b="1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 6 mm </a:t>
            </a:r>
            <a:r>
              <a:rPr lang="cs-CZ" dirty="0">
                <a:solidFill>
                  <a:srgbClr val="92D050"/>
                </a:solidFill>
              </a:rPr>
              <a:t>(</a:t>
            </a:r>
            <a:r>
              <a:rPr lang="cs-CZ" u="sng" dirty="0">
                <a:solidFill>
                  <a:srgbClr val="92D050"/>
                </a:solidFill>
              </a:rPr>
              <a:t>Kategoria 2 w LungRADS</a:t>
            </a:r>
            <a:r>
              <a:rPr lang="cs-CZ" dirty="0">
                <a:solidFill>
                  <a:srgbClr val="92D050"/>
                </a:solidFill>
              </a:rPr>
              <a:t>) </a:t>
            </a:r>
            <a:r>
              <a:rPr lang="cs-CZ" dirty="0">
                <a:solidFill>
                  <a:schemeClr val="bg1"/>
                </a:solidFill>
              </a:rPr>
              <a:t>należy poddać obserwacji oraz badaniu ndTK po 12-miesiącach do czasu wykluczenia ryzyka rozwoju choroby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pl-PL" sz="2000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Guzki o średnicy </a:t>
            </a:r>
            <a:r>
              <a:rPr lang="cs-CZ" b="1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– 7 mm </a:t>
            </a:r>
            <a:r>
              <a:rPr lang="cs-CZ" dirty="0">
                <a:solidFill>
                  <a:srgbClr val="92D050"/>
                </a:solidFill>
              </a:rPr>
              <a:t>(</a:t>
            </a:r>
            <a:r>
              <a:rPr lang="cs-CZ" u="sng" dirty="0">
                <a:solidFill>
                  <a:srgbClr val="92D050"/>
                </a:solidFill>
              </a:rPr>
              <a:t>Kategoria 3 w LungRADS</a:t>
            </a:r>
            <a:r>
              <a:rPr lang="cs-CZ" dirty="0">
                <a:solidFill>
                  <a:schemeClr val="bg1"/>
                </a:solidFill>
              </a:rPr>
              <a:t>) wymagają ponownego badania ndTK po 6 miesiącach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pl-PL" sz="2000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Guzki o średnicy </a:t>
            </a:r>
            <a:r>
              <a:rPr lang="cs-CZ" b="1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8-14 mm </a:t>
            </a:r>
            <a:r>
              <a:rPr lang="cs-CZ" dirty="0">
                <a:solidFill>
                  <a:srgbClr val="92D050"/>
                </a:solidFill>
              </a:rPr>
              <a:t>(</a:t>
            </a:r>
            <a:r>
              <a:rPr lang="cs-CZ" u="sng" dirty="0">
                <a:solidFill>
                  <a:srgbClr val="92D050"/>
                </a:solidFill>
              </a:rPr>
              <a:t>Kategoria 4A w LungRADS</a:t>
            </a:r>
            <a:r>
              <a:rPr lang="cs-CZ" dirty="0">
                <a:solidFill>
                  <a:schemeClr val="bg1"/>
                </a:solidFill>
              </a:rPr>
              <a:t>) wymagają ponownego badania NDTK po 3 miesiącach lub rozważenia wykonania badania PET-TK, kt</a:t>
            </a:r>
            <a:r>
              <a:rPr lang="es-ES_tradnl" dirty="0">
                <a:solidFill>
                  <a:schemeClr val="bg1"/>
                </a:solidFill>
              </a:rPr>
              <a:t>ó</a:t>
            </a:r>
            <a:r>
              <a:rPr lang="cs-CZ" dirty="0">
                <a:solidFill>
                  <a:schemeClr val="bg1"/>
                </a:solidFill>
              </a:rPr>
              <a:t>re jest jednym z wielu metod diagnostycznych dla raka płuca. Poniżej wartości 8 mm czułość badania PET-TK jest niewystarczająca, by można je uznać za proponowane postępowanie diagnostyczne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pl-PL" sz="2000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Guzki o średnicy  </a:t>
            </a:r>
            <a:r>
              <a:rPr lang="cs-CZ" b="1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&gt;= 15 mm</a:t>
            </a:r>
            <a:r>
              <a:rPr lang="cs-CZ" dirty="0">
                <a:solidFill>
                  <a:srgbClr val="92D050"/>
                </a:solidFill>
              </a:rPr>
              <a:t> (</a:t>
            </a:r>
            <a:r>
              <a:rPr lang="cs-CZ" u="sng" dirty="0">
                <a:solidFill>
                  <a:srgbClr val="92D050"/>
                </a:solidFill>
              </a:rPr>
              <a:t>Kategoria 4B w LungRADS</a:t>
            </a:r>
            <a:r>
              <a:rPr lang="cs-CZ" dirty="0">
                <a:solidFill>
                  <a:schemeClr val="bg1"/>
                </a:solidFill>
              </a:rPr>
              <a:t>) wymagają badania TK z kontrastem i/lub badania PET-TK.</a:t>
            </a:r>
            <a:endParaRPr lang="pl-PL" sz="2000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03512" y="188641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Postępowanie z guzkami wykrytymi w NDTK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D819333-B315-4CAD-92B1-66F4DD07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201" y="97397"/>
            <a:ext cx="1894179" cy="1011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96C3B35-6CD3-4933-99A7-3D263958E76F}"/>
              </a:ext>
            </a:extLst>
          </p:cNvPr>
          <p:cNvSpPr txBox="1"/>
          <p:nvPr/>
        </p:nvSpPr>
        <p:spPr>
          <a:xfrm>
            <a:off x="819407" y="719699"/>
            <a:ext cx="108121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70-te XX w.</a:t>
            </a:r>
          </a:p>
          <a:p>
            <a:endParaRPr lang="pl-PL" b="1" dirty="0">
              <a:solidFill>
                <a:srgbClr val="FFC000"/>
              </a:solidFill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Próby wczesnego wykrywania raka płuca za pomocą zdjęć rentgenowskich klatki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piersiowej w połączeniu z badaniem cytologicznym plwociny lub bez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466AEA-1C21-467E-96B6-FF855CA83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1" y="2768686"/>
            <a:ext cx="6980462" cy="13206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E7AAE31-D815-411B-8A4F-D94B5216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12" y="4349578"/>
            <a:ext cx="6682317" cy="8001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948F763-AB01-44C3-B079-20D2FFA42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829" y="5409942"/>
            <a:ext cx="7135844" cy="111038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3AA1CE0-27BB-44CA-9A86-1995C45F8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903" y="131111"/>
            <a:ext cx="1717126" cy="9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0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-790048" y="144290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ACR </a:t>
            </a:r>
            <a:r>
              <a:rPr lang="pl-PL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LungRADS</a:t>
            </a:r>
            <a:r>
              <a:rPr lang="pl-PL" sz="2400" b="1" baseline="30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TM</a:t>
            </a:r>
            <a:endParaRPr lang="pl-PL" sz="2400" b="1" baseline="30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1A5AF2E-F878-493F-9B89-04D2637D4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92" y="71306"/>
            <a:ext cx="6190014" cy="6715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111F3-4036-4D02-A678-2823D54E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399" y="6373274"/>
            <a:ext cx="5076056" cy="41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B033D85-A715-4681-BC6F-15259D746A76}"/>
              </a:ext>
            </a:extLst>
          </p:cNvPr>
          <p:cNvSpPr/>
          <p:nvPr/>
        </p:nvSpPr>
        <p:spPr>
          <a:xfrm>
            <a:off x="3369392" y="2811566"/>
            <a:ext cx="6278810" cy="347813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FF98CFA-8C24-4077-B235-69AAF111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4" y="5750752"/>
            <a:ext cx="1940037" cy="10359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567730"/>
            <a:ext cx="906275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5303912" y="6165304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Tsao</a:t>
            </a:r>
            <a:r>
              <a:rPr lang="pl-PL" sz="16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al. JTO  2016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9AD0554-948B-4230-B289-C1617688C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2082"/>
            <a:ext cx="1971413" cy="10526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96008" y="59211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sz="28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Methods</a:t>
            </a:r>
            <a:r>
              <a:rPr lang="pl-PL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8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decreasing</a:t>
            </a:r>
            <a:r>
              <a:rPr lang="pl-PL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8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l-PL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8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rate</a:t>
            </a:r>
            <a:r>
              <a:rPr lang="pl-PL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FP </a:t>
            </a:r>
            <a:r>
              <a:rPr lang="pl-PL" sz="28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</a:t>
            </a:r>
            <a:r>
              <a:rPr lang="pl-PL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8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</a:t>
            </a:r>
            <a:r>
              <a:rPr lang="pl-PL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LDCT </a:t>
            </a:r>
            <a:r>
              <a:rPr lang="pl-PL" sz="28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screening</a:t>
            </a:r>
            <a:endParaRPr lang="pl-PL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03512" y="2204865"/>
            <a:ext cx="87129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lung cancer prediction models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a sophisticated, labor-consuming method, in which a pre-specified set of factors is included in the regression equation, constituting a cohesive tool for the formerly validated population to target beneficiaries in a cost-effective way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b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pl-PL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image</a:t>
            </a:r>
            <a:r>
              <a:rPr lang="pl-PL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analysis</a:t>
            </a:r>
            <a:r>
              <a:rPr lang="pl-PL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pl-PL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radiomics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i.e. assessing precisely a  nodule dimension(s)/volume or extracting from a nodule CT image the set of features, which are likely to indicate malignancy; </a:t>
            </a:r>
            <a:b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pl-PL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biomarkers</a:t>
            </a:r>
            <a:r>
              <a:rPr lang="pl-PL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pl-PL" sz="2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involvement</a:t>
            </a:r>
            <a:r>
              <a:rPr lang="pl-PL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pl-PL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bronchial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cells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genomic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clusters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blood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protein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clusters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exahaled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breath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analysis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oncogene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signaling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pathways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analysis</a:t>
            </a:r>
            <a: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pl-PL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pl-PL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03512" y="4941168"/>
            <a:ext cx="864096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5411E5-08F4-47A3-ABAE-A1C000C4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472" y="115060"/>
            <a:ext cx="1786782" cy="9541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NDTK klatki piersiowej dostarcza informacji dotyczących:</a:t>
            </a:r>
            <a:endParaRPr lang="en-US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b="1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Raka płuca</a:t>
            </a:r>
            <a:endParaRPr lang="en-US" sz="2200" b="1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Rozedmy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Śródmiąższowych chorób płuc (ILD)</a:t>
            </a:r>
            <a:endParaRPr lang="en-US" sz="2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pl-PL" sz="2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horoby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niedokrwiennej serca (CAC </a:t>
            </a:r>
            <a:r>
              <a:rPr lang="pl-PL" sz="2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score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Chorób śródpiersia</a:t>
            </a:r>
            <a:r>
              <a:rPr lang="en-US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pl-PL" sz="22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grasiczak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Chorób aorty</a:t>
            </a:r>
            <a:r>
              <a:rPr lang="en-US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(tętniaki)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Osteoporozy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Guzów piersi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l-PL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Guzów/raka górnych biegunów nerek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345969C-FBBD-4BBC-82CB-901828D0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152" y="5788620"/>
            <a:ext cx="1784238" cy="9527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922" y="585787"/>
            <a:ext cx="90487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256D453-8B52-4136-9CD3-AFC7075E0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117" y="66857"/>
            <a:ext cx="1943629" cy="10378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063552" y="5949281"/>
            <a:ext cx="7092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Lekarz – lista kontrolna – wizyta wynikowa</a:t>
            </a:r>
          </a:p>
          <a:p>
            <a:r>
              <a:rPr lang="pl-PL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AHRQ, USDHHS</a:t>
            </a:r>
            <a:endParaRPr lang="pl-PL" sz="2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127" y="0"/>
            <a:ext cx="813690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A889521-0EFC-4FFC-A288-7E4CB0160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873" y="111534"/>
            <a:ext cx="1650014" cy="881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00256" y="2204865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Dla Pacjenta</a:t>
            </a:r>
          </a:p>
          <a:p>
            <a:endParaRPr lang="pl-PL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AHRQ</a:t>
            </a:r>
          </a:p>
          <a:p>
            <a:r>
              <a:rPr lang="pl-PL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USDHHS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309" y="-28575"/>
            <a:ext cx="5184576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A12D242-FEC9-4BA0-82AA-8E17EC55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480" y="94058"/>
            <a:ext cx="1733903" cy="9258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985839"/>
            <a:ext cx="65341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575720" y="40466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BIOLOGIA  RAKA  PŁUCA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51784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Courtesy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P.P.Massion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VICC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C05186A-12CD-421D-98CE-5E4886F80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2" y="44896"/>
            <a:ext cx="1762129" cy="9409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980728"/>
            <a:ext cx="7298776" cy="518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575720" y="40466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BIOLOGIA  RAKA  PŁUCA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51784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Courtesy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P.P.Massion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VICC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8329DD1-9E6D-4F61-A337-6F30CC9A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811" y="58154"/>
            <a:ext cx="1767460" cy="9437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16632"/>
            <a:ext cx="5417695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2558656"/>
            <a:ext cx="5724128" cy="429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6922568" y="548680"/>
            <a:ext cx="374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BIOLOGIA  RAKA  PŁUCA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524000" y="566124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Courtesy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P.P.Massion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VICC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C3E7603-9BF8-4DAE-B9AE-BF1ECFB41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5602"/>
            <a:ext cx="1689945" cy="902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26" y="-7948"/>
            <a:ext cx="9522956" cy="687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BA4E8C8-173F-4629-84C9-4DBCC4A93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" y="5880683"/>
            <a:ext cx="1754644" cy="93694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787A71A-9B22-4BE8-8F7D-42CFACE71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9" y="219508"/>
            <a:ext cx="6174867" cy="350274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1C3EE3C-B5B1-4970-85EA-3729BBCC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519" y="3011648"/>
            <a:ext cx="6581481" cy="366878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C4696D9-88BB-4EC2-A32C-C6D8143D3231}"/>
              </a:ext>
            </a:extLst>
          </p:cNvPr>
          <p:cNvSpPr txBox="1"/>
          <p:nvPr/>
        </p:nvSpPr>
        <p:spPr>
          <a:xfrm>
            <a:off x="135659" y="5213855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Beig</a:t>
            </a:r>
            <a:r>
              <a:rPr lang="pl-PL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al. </a:t>
            </a:r>
            <a:r>
              <a:rPr lang="pl-PL" sz="20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Radiology</a:t>
            </a:r>
            <a:r>
              <a:rPr lang="pl-PL" sz="2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2018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4B05498-A64F-4AF4-827C-F55213860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396" y="139421"/>
            <a:ext cx="1842961" cy="98410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CA4B295-545F-4778-8562-059A4D2226CA}"/>
              </a:ext>
            </a:extLst>
          </p:cNvPr>
          <p:cNvSpPr txBox="1"/>
          <p:nvPr/>
        </p:nvSpPr>
        <p:spPr>
          <a:xfrm>
            <a:off x="6895750" y="830510"/>
            <a:ext cx="272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Radiomika</a:t>
            </a:r>
            <a:endParaRPr lang="pl-PL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5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Arial Black" panose="020B0A04020102020204" pitchFamily="34" charset="0"/>
              </a:rPr>
              <a:t>I-ELCAP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Dx</a:t>
            </a:r>
            <a:r>
              <a:rPr lang="en-US" dirty="0">
                <a:latin typeface="Arial Black" panose="020B0A04020102020204" pitchFamily="34" charset="0"/>
              </a:rPr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16833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Focus on annual rounds</a:t>
            </a:r>
          </a:p>
          <a:p>
            <a:pPr lvl="1"/>
            <a:r>
              <a:rPr lang="en-US" sz="3600" b="1" dirty="0"/>
              <a:t>Distribution by clinical </a:t>
            </a:r>
            <a:r>
              <a:rPr lang="pl-PL" sz="3600" b="1" dirty="0">
                <a:solidFill>
                  <a:srgbClr val="0000FF"/>
                </a:solidFill>
              </a:rPr>
              <a:t>s</a:t>
            </a:r>
            <a:r>
              <a:rPr lang="en-US" sz="3600" b="1" dirty="0" err="1">
                <a:solidFill>
                  <a:srgbClr val="0000FF"/>
                </a:solidFill>
              </a:rPr>
              <a:t>tage</a:t>
            </a:r>
            <a:r>
              <a:rPr lang="en-US" sz="3600" b="1" dirty="0">
                <a:solidFill>
                  <a:srgbClr val="0000FF"/>
                </a:solidFill>
              </a:rPr>
              <a:t> I: 80%</a:t>
            </a:r>
          </a:p>
          <a:p>
            <a:pPr lvl="1"/>
            <a:r>
              <a:rPr lang="en-US" sz="3600" b="1" dirty="0"/>
              <a:t>Median tumor diameter:  </a:t>
            </a:r>
            <a:r>
              <a:rPr lang="en-US" sz="3600" b="1" dirty="0">
                <a:solidFill>
                  <a:srgbClr val="0000FF"/>
                </a:solidFill>
              </a:rPr>
              <a:t>&lt; 10 mm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Usual care</a:t>
            </a:r>
          </a:p>
          <a:p>
            <a:pPr lvl="1"/>
            <a:r>
              <a:rPr lang="en-US" sz="3600" b="1" dirty="0"/>
              <a:t>Distribution by clinical </a:t>
            </a:r>
            <a:r>
              <a:rPr lang="en-US" sz="3600" b="1" dirty="0">
                <a:solidFill>
                  <a:srgbClr val="0000FF"/>
                </a:solidFill>
              </a:rPr>
              <a:t>stage I: &lt; 15%</a:t>
            </a:r>
          </a:p>
          <a:p>
            <a:pPr lvl="1"/>
            <a:r>
              <a:rPr lang="en-US" sz="3600" b="1" dirty="0"/>
              <a:t>Median tumor diameter:  </a:t>
            </a:r>
            <a:r>
              <a:rPr lang="en-US" sz="3600" b="1" dirty="0">
                <a:solidFill>
                  <a:srgbClr val="0000FF"/>
                </a:solidFill>
              </a:rPr>
              <a:t>40 mm </a:t>
            </a:r>
          </a:p>
        </p:txBody>
      </p:sp>
      <p:pic>
        <p:nvPicPr>
          <p:cNvPr id="6" name="C:\Users\user\Desktop\gumed.png" descr="C:\Users\user\Desktop\gumed.png">
            <a:extLst>
              <a:ext uri="{FF2B5EF4-FFF2-40B4-BE49-F238E27FC236}">
                <a16:creationId xmlns:a16="http://schemas.microsoft.com/office/drawing/2014/main" id="{03DE1F4F-038A-4F48-ABB9-C8374FDF9D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0" y="499377"/>
            <a:ext cx="585666" cy="755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47CEB25-83E3-413E-8160-2916A420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4" y="5981350"/>
            <a:ext cx="1673147" cy="8934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ancer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571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National Lung Screening Tr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2681288"/>
            <a:ext cx="23050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National Lung Screening Tri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050" y="4437063"/>
            <a:ext cx="5849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http://www.cancer.gov/images/nlst/nlst_logo_bt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5050" y="3789363"/>
            <a:ext cx="2305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" descr="National Cancer Institu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5051" y="692150"/>
            <a:ext cx="2665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FECC2A5-0882-48B7-ABAC-7FE80D3A8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9846" y="147638"/>
            <a:ext cx="1737076" cy="9275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188641"/>
            <a:ext cx="5286374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26" y="1905793"/>
            <a:ext cx="5497938" cy="42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C601D5C-4993-4C18-9D56-870E59FB3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93" y="156221"/>
            <a:ext cx="1704776" cy="910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1013891-25AB-4881-9CAC-4CAAB7FF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" y="166628"/>
            <a:ext cx="5940094" cy="408152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6B16BE5-2158-4572-8931-4C3F78B3939D}"/>
              </a:ext>
            </a:extLst>
          </p:cNvPr>
          <p:cNvSpPr txBox="1"/>
          <p:nvPr/>
        </p:nvSpPr>
        <p:spPr>
          <a:xfrm>
            <a:off x="466725" y="4531018"/>
            <a:ext cx="474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NEJM, 29/01/2020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5EC072-68AA-4A66-9C5F-4C8A3683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6628"/>
            <a:ext cx="5086350" cy="637578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48F9027-79D9-43F6-A0AB-633FD1509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18" y="5795021"/>
            <a:ext cx="1704776" cy="9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czym mówią wyniki NLST?</a:t>
            </a:r>
          </a:p>
        </p:txBody>
      </p:sp>
      <p:sp>
        <p:nvSpPr>
          <p:cNvPr id="21506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Stadium I</a:t>
            </a:r>
          </a:p>
          <a:p>
            <a:pPr lvl="1">
              <a:defRPr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63%    NDTK</a:t>
            </a:r>
          </a:p>
          <a:p>
            <a:pPr lvl="1">
              <a:defRPr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50%   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Rtg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Stadium IIIB/IV</a:t>
            </a:r>
          </a:p>
          <a:p>
            <a:pPr lvl="1">
              <a:defRPr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21%     NDTK</a:t>
            </a:r>
          </a:p>
          <a:p>
            <a:pPr lvl="1">
              <a:defRPr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33%    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Rtg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pl-PL" dirty="0"/>
          </a:p>
        </p:txBody>
      </p:sp>
      <p:pic>
        <p:nvPicPr>
          <p:cNvPr id="4" name="C:\Users\user\Desktop\gumed.png" descr="C:\Users\user\Desktop\gu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7200" y="348375"/>
            <a:ext cx="585666" cy="755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1153779-40B1-42B3-875E-1E4D567D0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633" y="5792979"/>
            <a:ext cx="1730496" cy="924051"/>
          </a:xfrm>
          <a:prstGeom prst="rect">
            <a:avLst/>
          </a:prstGeom>
        </p:spPr>
      </p:pic>
    </p:spTree>
  </p:cSld>
  <p:clrMapOvr>
    <a:masterClrMapping/>
  </p:clrMapOvr>
  <p:transition spd="slow" advTm="1374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4B43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Nelson Trial </a:t>
            </a:r>
            <a:r>
              <a:rPr lang="mr-IN" b="1" dirty="0">
                <a:solidFill>
                  <a:srgbClr val="4B43EF"/>
                </a:solidFill>
                <a:latin typeface="Arial" panose="020B0604020202020204" pitchFamily="34" charset="0"/>
              </a:rPr>
              <a:t>–</a:t>
            </a:r>
            <a:r>
              <a:rPr lang="pl-PL" b="1" dirty="0">
                <a:solidFill>
                  <a:srgbClr val="4B43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rgbClr val="4B43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pl-PL" b="1" dirty="0">
              <a:solidFill>
                <a:srgbClr val="4B43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7282" y="1801100"/>
            <a:ext cx="9199817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RCT</a:t>
            </a:r>
          </a:p>
          <a:p>
            <a:pPr marL="0" indent="0" algn="ctr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Heavy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smokers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~20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(15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cig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for 25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), 50-74</a:t>
            </a:r>
          </a:p>
          <a:p>
            <a:pPr marL="0" indent="0" algn="ctr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LDCT screening (7900) vs no screening (7892)</a:t>
            </a:r>
          </a:p>
          <a:p>
            <a:pPr marL="0" indent="0" algn="ctr">
              <a:buNone/>
            </a:pP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 1 - 2 - 2.5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; f/u 10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</a:t>
            </a:r>
            <a:r>
              <a:rPr lang="mr-I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26%</a:t>
            </a:r>
          </a:p>
          <a:p>
            <a:pPr marL="0" indent="0" algn="ctr">
              <a:buNone/>
            </a:pPr>
            <a:r>
              <a:rPr lang="pl-PL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39-61% 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C:\Users\user\Desktop\gumed.png" descr="C:\Users\user\Desktop\gu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7200" y="348375"/>
            <a:ext cx="585666" cy="755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B850A4-45DD-4292-BC92-83CD9D919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917" y="5787317"/>
            <a:ext cx="1773511" cy="9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60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</TotalTime>
  <Words>861</Words>
  <Application>Microsoft Office PowerPoint</Application>
  <PresentationFormat>Panoramiczny</PresentationFormat>
  <Paragraphs>102</Paragraphs>
  <Slides>30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Tahoma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I-ELCAP Dx Summary</vt:lpstr>
      <vt:lpstr>Prezentacja programu PowerPoint</vt:lpstr>
      <vt:lpstr>Prezentacja programu PowerPoint</vt:lpstr>
      <vt:lpstr>Prezentacja programu PowerPoint</vt:lpstr>
      <vt:lpstr>O czym mówią wyniki NLST?</vt:lpstr>
      <vt:lpstr>Nelson Trial – results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NDTK klatki piersiowej dostarcza informacji dotyczących: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Adamek</dc:creator>
  <cp:lastModifiedBy>Mariusz Adamek</cp:lastModifiedBy>
  <cp:revision>28</cp:revision>
  <dcterms:created xsi:type="dcterms:W3CDTF">2019-11-11T07:39:57Z</dcterms:created>
  <dcterms:modified xsi:type="dcterms:W3CDTF">2021-05-17T16:03:09Z</dcterms:modified>
</cp:coreProperties>
</file>